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9" r:id="rId4"/>
    <p:sldId id="260" r:id="rId5"/>
    <p:sldId id="261" r:id="rId6"/>
    <p:sldId id="262" r:id="rId7"/>
    <p:sldId id="272" r:id="rId8"/>
    <p:sldId id="273" r:id="rId9"/>
    <p:sldId id="274" r:id="rId10"/>
    <p:sldId id="266" r:id="rId11"/>
    <p:sldId id="267" r:id="rId12"/>
    <p:sldId id="268" r:id="rId13"/>
    <p:sldId id="269" r:id="rId14"/>
    <p:sldId id="270" r:id="rId15"/>
    <p:sldId id="271" r:id="rId16"/>
    <p:sldId id="275" r:id="rId17"/>
    <p:sldId id="276" r:id="rId18"/>
    <p:sldId id="277" r:id="rId19"/>
    <p:sldId id="278" r:id="rId20"/>
    <p:sldId id="279" r:id="rId21"/>
    <p:sldId id="258" r:id="rId22"/>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tefania Pineda" userId="0bee542e-f4f5-4e10-8e3f-ee62558a7195" providerId="ADAL" clId="{071A8106-1F6A-49BD-8B6C-49D85876E553}"/>
    <pc:docChg chg="undo custSel modSld">
      <pc:chgData name="Estefania Pineda" userId="0bee542e-f4f5-4e10-8e3f-ee62558a7195" providerId="ADAL" clId="{071A8106-1F6A-49BD-8B6C-49D85876E553}" dt="2026-07-24T15:30:39.783" v="168" actId="114"/>
      <pc:docMkLst>
        <pc:docMk/>
      </pc:docMkLst>
      <pc:sldChg chg="modSp mod">
        <pc:chgData name="Estefania Pineda" userId="0bee542e-f4f5-4e10-8e3f-ee62558a7195" providerId="ADAL" clId="{071A8106-1F6A-49BD-8B6C-49D85876E553}" dt="2026-07-24T15:30:39.783" v="168" actId="114"/>
        <pc:sldMkLst>
          <pc:docMk/>
          <pc:sldMk cId="4276007942" sldId="268"/>
        </pc:sldMkLst>
        <pc:graphicFrameChg chg="modGraphic">
          <ac:chgData name="Estefania Pineda" userId="0bee542e-f4f5-4e10-8e3f-ee62558a7195" providerId="ADAL" clId="{071A8106-1F6A-49BD-8B6C-49D85876E553}" dt="2026-07-24T15:30:39.783" v="168" actId="114"/>
          <ac:graphicFrameMkLst>
            <pc:docMk/>
            <pc:sldMk cId="4276007942" sldId="268"/>
            <ac:graphicFrameMk id="6" creationId="{F4B27D10-03FD-D00F-C6B8-B99DD065F98A}"/>
          </ac:graphicFrameMkLst>
        </pc:graphicFrameChg>
      </pc:sldChg>
      <pc:sldChg chg="modSp mod">
        <pc:chgData name="Estefania Pineda" userId="0bee542e-f4f5-4e10-8e3f-ee62558a7195" providerId="ADAL" clId="{071A8106-1F6A-49BD-8B6C-49D85876E553}" dt="2026-07-23T19:26:52.688" v="163" actId="13926"/>
        <pc:sldMkLst>
          <pc:docMk/>
          <pc:sldMk cId="854741707" sldId="272"/>
        </pc:sldMkLst>
        <pc:graphicFrameChg chg="modGraphic">
          <ac:chgData name="Estefania Pineda" userId="0bee542e-f4f5-4e10-8e3f-ee62558a7195" providerId="ADAL" clId="{071A8106-1F6A-49BD-8B6C-49D85876E553}" dt="2026-07-23T19:26:47.825" v="162" actId="13926"/>
          <ac:graphicFrameMkLst>
            <pc:docMk/>
            <pc:sldMk cId="854741707" sldId="272"/>
            <ac:graphicFrameMk id="4" creationId="{3F16A4BD-EA6F-E562-D604-D3909704B520}"/>
          </ac:graphicFrameMkLst>
        </pc:graphicFrameChg>
        <pc:graphicFrameChg chg="modGraphic">
          <ac:chgData name="Estefania Pineda" userId="0bee542e-f4f5-4e10-8e3f-ee62558a7195" providerId="ADAL" clId="{071A8106-1F6A-49BD-8B6C-49D85876E553}" dt="2026-07-23T19:26:52.688" v="163" actId="13926"/>
          <ac:graphicFrameMkLst>
            <pc:docMk/>
            <pc:sldMk cId="854741707" sldId="272"/>
            <ac:graphicFrameMk id="6" creationId="{7F98D97B-DB90-7819-2DFC-2B074A9F6245}"/>
          </ac:graphicFrameMkLst>
        </pc:graphicFrameChg>
      </pc:sldChg>
      <pc:sldChg chg="modSp mod">
        <pc:chgData name="Estefania Pineda" userId="0bee542e-f4f5-4e10-8e3f-ee62558a7195" providerId="ADAL" clId="{071A8106-1F6A-49BD-8B6C-49D85876E553}" dt="2026-07-23T19:27:02.111" v="165" actId="13926"/>
        <pc:sldMkLst>
          <pc:docMk/>
          <pc:sldMk cId="83759573" sldId="273"/>
        </pc:sldMkLst>
        <pc:graphicFrameChg chg="modGraphic">
          <ac:chgData name="Estefania Pineda" userId="0bee542e-f4f5-4e10-8e3f-ee62558a7195" providerId="ADAL" clId="{071A8106-1F6A-49BD-8B6C-49D85876E553}" dt="2026-07-23T19:27:02.111" v="165" actId="13926"/>
          <ac:graphicFrameMkLst>
            <pc:docMk/>
            <pc:sldMk cId="83759573" sldId="273"/>
            <ac:graphicFrameMk id="4" creationId="{D6C34097-E1DA-5C54-763A-A28D798BB0E5}"/>
          </ac:graphicFrameMkLst>
        </pc:graphicFrameChg>
      </pc:sldChg>
      <pc:sldChg chg="modSp mod">
        <pc:chgData name="Estefania Pineda" userId="0bee542e-f4f5-4e10-8e3f-ee62558a7195" providerId="ADAL" clId="{071A8106-1F6A-49BD-8B6C-49D85876E553}" dt="2026-07-23T19:27:15.798" v="167" actId="207"/>
        <pc:sldMkLst>
          <pc:docMk/>
          <pc:sldMk cId="2083785765" sldId="274"/>
        </pc:sldMkLst>
        <pc:graphicFrameChg chg="modGraphic">
          <ac:chgData name="Estefania Pineda" userId="0bee542e-f4f5-4e10-8e3f-ee62558a7195" providerId="ADAL" clId="{071A8106-1F6A-49BD-8B6C-49D85876E553}" dt="2026-07-23T19:27:15.798" v="167" actId="207"/>
          <ac:graphicFrameMkLst>
            <pc:docMk/>
            <pc:sldMk cId="2083785765" sldId="274"/>
            <ac:graphicFrameMk id="6" creationId="{8A7A9E54-198F-600D-6D7E-14EED57D3BF4}"/>
          </ac:graphicFrameMkLst>
        </pc:graphicFrameChg>
      </pc:sldChg>
      <pc:sldChg chg="modSp mod">
        <pc:chgData name="Estefania Pineda" userId="0bee542e-f4f5-4e10-8e3f-ee62558a7195" providerId="ADAL" clId="{071A8106-1F6A-49BD-8B6C-49D85876E553}" dt="2026-07-14T16:46:42.315" v="6" actId="20577"/>
        <pc:sldMkLst>
          <pc:docMk/>
          <pc:sldMk cId="3486075842" sldId="276"/>
        </pc:sldMkLst>
        <pc:graphicFrameChg chg="modGraphic">
          <ac:chgData name="Estefania Pineda" userId="0bee542e-f4f5-4e10-8e3f-ee62558a7195" providerId="ADAL" clId="{071A8106-1F6A-49BD-8B6C-49D85876E553}" dt="2026-07-14T16:46:42.315" v="6" actId="20577"/>
          <ac:graphicFrameMkLst>
            <pc:docMk/>
            <pc:sldMk cId="3486075842" sldId="276"/>
            <ac:graphicFrameMk id="2" creationId="{F7ED23CA-6D65-A6F3-A039-C5F34E2D7E08}"/>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82E898-F4D0-491E-B450-392675B0E62E}" type="datetimeFigureOut">
              <a:rPr lang="es-EC" smtClean="0"/>
              <a:t>24/7/2026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54C8EA-31CD-4D8E-9569-2736BAFB154E}" type="slidenum">
              <a:rPr lang="es-EC" smtClean="0"/>
              <a:t>‹Nº›</a:t>
            </a:fld>
            <a:endParaRPr lang="es-EC"/>
          </a:p>
        </p:txBody>
      </p:sp>
    </p:spTree>
    <p:extLst>
      <p:ext uri="{BB962C8B-B14F-4D97-AF65-F5344CB8AC3E}">
        <p14:creationId xmlns:p14="http://schemas.microsoft.com/office/powerpoint/2010/main" val="4176671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9A54C8EA-31CD-4D8E-9569-2736BAFB154E}" type="slidenum">
              <a:rPr lang="es-EC" smtClean="0"/>
              <a:t>12</a:t>
            </a:fld>
            <a:endParaRPr lang="es-EC"/>
          </a:p>
        </p:txBody>
      </p:sp>
    </p:spTree>
    <p:extLst>
      <p:ext uri="{BB962C8B-B14F-4D97-AF65-F5344CB8AC3E}">
        <p14:creationId xmlns:p14="http://schemas.microsoft.com/office/powerpoint/2010/main" val="2885436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D65A1A-A60F-F773-6149-11A90659120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a:extLst>
              <a:ext uri="{FF2B5EF4-FFF2-40B4-BE49-F238E27FC236}">
                <a16:creationId xmlns:a16="http://schemas.microsoft.com/office/drawing/2014/main" id="{6BE10999-3152-A45A-F3E8-8A7308DD9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a:extLst>
              <a:ext uri="{FF2B5EF4-FFF2-40B4-BE49-F238E27FC236}">
                <a16:creationId xmlns:a16="http://schemas.microsoft.com/office/drawing/2014/main" id="{8369DF6D-C4B7-6EE7-8D6D-E7F1C299253C}"/>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D4F5A6B4-4BC2-D1DB-7A0E-C4E6A4560833}"/>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25FADA94-091D-81ED-6997-EAACFC0CB816}"/>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68516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D9AB6-B35C-CFE2-D4DA-8287A58F1C04}"/>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89433959-83DE-432E-E427-73FB1560D89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773C2467-D214-CA33-756C-1C9EDAE41D51}"/>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8B17DB79-46EF-D741-AD90-F8C1BE694C2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5A258F90-ED9F-10D9-8D5A-2EF232CF383E}"/>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2088400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3DA335A-C660-5557-1962-3E6BCA2E581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1EAE7583-D06D-79E6-BF18-9D1D3CC0A9E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513D466B-946B-42CB-82A6-0F79D80DD278}"/>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FDC18696-5BC4-28C6-6219-BBEEAF6B8C4D}"/>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7796B7BA-0123-40E4-7059-23231517C900}"/>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121496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C7CA97-1011-1552-A04D-11B4186F1183}"/>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4F4A45C7-4DA3-D494-84FE-FA85A28CEA5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23D79D72-6B01-4EDA-97C6-4204AAC85311}"/>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052B48CA-8DD9-73FC-297B-5EBA8CE5BCE5}"/>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9BFDCDE7-D399-283B-01AF-3FBC1C1BAB14}"/>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2244993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9190FD-0E06-3012-83BB-E2FBA52D17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D0EF7316-6B78-CCAC-4760-5FC1A8E822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7983668-F892-44BF-2B50-4F9B3EFBA120}"/>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F68ED06B-DE24-31A1-4CDF-81354E1F0527}"/>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ED817DEE-5C78-AD64-566C-AFD5AE50E895}"/>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131395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600429-9255-35BF-BA09-5BAEB392C285}"/>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FC73754D-6B09-A99F-36FE-96C9F66A230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a:extLst>
              <a:ext uri="{FF2B5EF4-FFF2-40B4-BE49-F238E27FC236}">
                <a16:creationId xmlns:a16="http://schemas.microsoft.com/office/drawing/2014/main" id="{0CF65961-DCCC-062E-A3A5-93FCCFDD4B3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id="{C633E61F-A6B7-78EE-0737-291D306E86C3}"/>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6" name="Marcador de pie de página 5">
            <a:extLst>
              <a:ext uri="{FF2B5EF4-FFF2-40B4-BE49-F238E27FC236}">
                <a16:creationId xmlns:a16="http://schemas.microsoft.com/office/drawing/2014/main" id="{B6352E82-7675-EEB3-ACE6-1A4F8A47B310}"/>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ED061970-999F-164C-2AE1-0D51712F15A9}"/>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91684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711E16-7DBE-74B3-E6F9-79A1500DAE5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7A058CF5-45B7-D03E-8D86-7F62F35723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6095F55-9149-70B2-10BF-5676049F2D4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id="{25DD554F-CF61-FE92-6867-E7A2BBAABE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35AF628-3079-C1BF-A2AD-FBD74F6456A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id="{CDF6E952-74A4-C2DA-E08D-962BD1C6DA06}"/>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8" name="Marcador de pie de página 7">
            <a:extLst>
              <a:ext uri="{FF2B5EF4-FFF2-40B4-BE49-F238E27FC236}">
                <a16:creationId xmlns:a16="http://schemas.microsoft.com/office/drawing/2014/main" id="{75264263-BFA9-F625-0513-9309EB7EC653}"/>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id="{BD0EB5B4-B46F-4D37-F165-CF21698E38FB}"/>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161341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974E6C-67DA-CDA9-999C-40B110601CD0}"/>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id="{3C14AB42-DB89-94B9-72A9-EFA96DD7ABC5}"/>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4" name="Marcador de pie de página 3">
            <a:extLst>
              <a:ext uri="{FF2B5EF4-FFF2-40B4-BE49-F238E27FC236}">
                <a16:creationId xmlns:a16="http://schemas.microsoft.com/office/drawing/2014/main" id="{990CEE90-1F21-5D9F-B3F4-815A75C75228}"/>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id="{39D72A17-8BEC-92D3-C7E8-742E9D9B5876}"/>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617252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B613B98-9333-C545-0F00-A620FA7A824C}"/>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3" name="Marcador de pie de página 2">
            <a:extLst>
              <a:ext uri="{FF2B5EF4-FFF2-40B4-BE49-F238E27FC236}">
                <a16:creationId xmlns:a16="http://schemas.microsoft.com/office/drawing/2014/main" id="{660C1F5B-F17C-4B12-D3CB-6D3217071A2C}"/>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id="{5D312EE8-2EB5-C3B3-18C6-C644D6B06753}"/>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256764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14485B-1538-56E2-0609-60233F8A608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47A2B4FC-4698-32A0-319E-65DEAD5C96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id="{F58FA3D4-4BD8-8415-0702-234D63A5EA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2129F56-6490-99FE-863E-22822BC63F8C}"/>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6" name="Marcador de pie de página 5">
            <a:extLst>
              <a:ext uri="{FF2B5EF4-FFF2-40B4-BE49-F238E27FC236}">
                <a16:creationId xmlns:a16="http://schemas.microsoft.com/office/drawing/2014/main" id="{845427C4-D8ED-E236-1A81-5CCEA5155346}"/>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C71F2394-83A2-4E2B-26DD-149D0472E236}"/>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2742305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EEB6B-99B2-A242-1918-6B1FAEB274F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a:extLst>
              <a:ext uri="{FF2B5EF4-FFF2-40B4-BE49-F238E27FC236}">
                <a16:creationId xmlns:a16="http://schemas.microsoft.com/office/drawing/2014/main" id="{9AF9B4EE-2729-87CC-B267-36C5461E3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id="{18C03E98-FCAE-1EAB-B1F2-5EA7BE9D36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40C3548-E0D0-1CB6-DCF5-A5C24FA4002B}"/>
              </a:ext>
            </a:extLst>
          </p:cNvPr>
          <p:cNvSpPr>
            <a:spLocks noGrp="1"/>
          </p:cNvSpPr>
          <p:nvPr>
            <p:ph type="dt" sz="half" idx="10"/>
          </p:nvPr>
        </p:nvSpPr>
        <p:spPr/>
        <p:txBody>
          <a:bodyPr/>
          <a:lstStyle/>
          <a:p>
            <a:fld id="{C01DCD0E-13BD-4389-9ADA-9E3A61E043C9}" type="datetimeFigureOut">
              <a:rPr lang="es-EC" smtClean="0"/>
              <a:t>24/7/2026</a:t>
            </a:fld>
            <a:endParaRPr lang="es-EC"/>
          </a:p>
        </p:txBody>
      </p:sp>
      <p:sp>
        <p:nvSpPr>
          <p:cNvPr id="6" name="Marcador de pie de página 5">
            <a:extLst>
              <a:ext uri="{FF2B5EF4-FFF2-40B4-BE49-F238E27FC236}">
                <a16:creationId xmlns:a16="http://schemas.microsoft.com/office/drawing/2014/main" id="{70B272EF-D201-07B6-0E9E-CA1AEDBE2B3D}"/>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6FC73733-3171-AD67-41E8-595BA52961CF}"/>
              </a:ext>
            </a:extLst>
          </p:cNvPr>
          <p:cNvSpPr>
            <a:spLocks noGrp="1"/>
          </p:cNvSpPr>
          <p:nvPr>
            <p:ph type="sldNum" sz="quarter" idx="12"/>
          </p:nvPr>
        </p:nvSpPr>
        <p:spPr/>
        <p:txBody>
          <a:bodyPr/>
          <a:lstStyle/>
          <a:p>
            <a:fld id="{EF0A79BC-A389-45E9-A470-3CE1E01D8CED}" type="slidenum">
              <a:rPr lang="es-EC" smtClean="0"/>
              <a:t>‹Nº›</a:t>
            </a:fld>
            <a:endParaRPr lang="es-EC"/>
          </a:p>
        </p:txBody>
      </p:sp>
    </p:spTree>
    <p:extLst>
      <p:ext uri="{BB962C8B-B14F-4D97-AF65-F5344CB8AC3E}">
        <p14:creationId xmlns:p14="http://schemas.microsoft.com/office/powerpoint/2010/main" val="307205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480E659-FBF6-75B0-8C5F-268584C3BC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042A91B3-96C3-8A11-764F-91BAF3BBA8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FC9DDD4D-1ED2-3459-5DAE-BE506BD747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1DCD0E-13BD-4389-9ADA-9E3A61E043C9}" type="datetimeFigureOut">
              <a:rPr lang="es-EC" smtClean="0"/>
              <a:t>24/7/2026</a:t>
            </a:fld>
            <a:endParaRPr lang="es-EC"/>
          </a:p>
        </p:txBody>
      </p:sp>
      <p:sp>
        <p:nvSpPr>
          <p:cNvPr id="5" name="Marcador de pie de página 4">
            <a:extLst>
              <a:ext uri="{FF2B5EF4-FFF2-40B4-BE49-F238E27FC236}">
                <a16:creationId xmlns:a16="http://schemas.microsoft.com/office/drawing/2014/main" id="{CCD09BFB-E113-E3E8-474F-6C45ABB1BE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C"/>
          </a:p>
        </p:txBody>
      </p:sp>
      <p:sp>
        <p:nvSpPr>
          <p:cNvPr id="6" name="Marcador de número de diapositiva 5">
            <a:extLst>
              <a:ext uri="{FF2B5EF4-FFF2-40B4-BE49-F238E27FC236}">
                <a16:creationId xmlns:a16="http://schemas.microsoft.com/office/drawing/2014/main" id="{D6A93D45-B14C-000D-2D98-329079523F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0A79BC-A389-45E9-A470-3CE1E01D8CED}" type="slidenum">
              <a:rPr lang="es-EC" smtClean="0"/>
              <a:t>‹Nº›</a:t>
            </a:fld>
            <a:endParaRPr lang="es-EC"/>
          </a:p>
        </p:txBody>
      </p:sp>
    </p:spTree>
    <p:extLst>
      <p:ext uri="{BB962C8B-B14F-4D97-AF65-F5344CB8AC3E}">
        <p14:creationId xmlns:p14="http://schemas.microsoft.com/office/powerpoint/2010/main" val="1573803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Forma&#10;&#10;El contenido generado por IA puede ser incorrecto.">
            <a:extLst>
              <a:ext uri="{FF2B5EF4-FFF2-40B4-BE49-F238E27FC236}">
                <a16:creationId xmlns:a16="http://schemas.microsoft.com/office/drawing/2014/main" id="{DD57E462-DD81-44B1-6F21-3B699716F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CuadroTexto 6">
            <a:extLst>
              <a:ext uri="{FF2B5EF4-FFF2-40B4-BE49-F238E27FC236}">
                <a16:creationId xmlns:a16="http://schemas.microsoft.com/office/drawing/2014/main" id="{AB6908D6-6D7C-4460-E2D4-00586EF4141F}"/>
              </a:ext>
            </a:extLst>
          </p:cNvPr>
          <p:cNvSpPr txBox="1"/>
          <p:nvPr/>
        </p:nvSpPr>
        <p:spPr>
          <a:xfrm>
            <a:off x="1034144" y="2690336"/>
            <a:ext cx="6204856" cy="861774"/>
          </a:xfrm>
          <a:prstGeom prst="rect">
            <a:avLst/>
          </a:prstGeom>
          <a:noFill/>
        </p:spPr>
        <p:txBody>
          <a:bodyPr wrap="square">
            <a:spAutoFit/>
          </a:bodyPr>
          <a:lstStyle/>
          <a:p>
            <a:pPr algn="ctr"/>
            <a:endParaRPr lang="es-419" sz="16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endParaRPr lang="es-EC" sz="16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endParaRPr lang="es-EC" sz="1800" b="1" dirty="0">
              <a:solidFill>
                <a:schemeClr val="bg1"/>
              </a:solidFill>
            </a:endParaRPr>
          </a:p>
        </p:txBody>
      </p:sp>
      <p:sp>
        <p:nvSpPr>
          <p:cNvPr id="2" name="CuadroTexto 1">
            <a:extLst>
              <a:ext uri="{FF2B5EF4-FFF2-40B4-BE49-F238E27FC236}">
                <a16:creationId xmlns:a16="http://schemas.microsoft.com/office/drawing/2014/main" id="{63D7F52F-AD36-CEC6-61A8-36BA95C03B12}"/>
              </a:ext>
            </a:extLst>
          </p:cNvPr>
          <p:cNvSpPr txBox="1"/>
          <p:nvPr/>
        </p:nvSpPr>
        <p:spPr>
          <a:xfrm>
            <a:off x="478972" y="2767280"/>
            <a:ext cx="7630884" cy="1323439"/>
          </a:xfrm>
          <a:prstGeom prst="rect">
            <a:avLst/>
          </a:prstGeom>
          <a:noFill/>
        </p:spPr>
        <p:txBody>
          <a:bodyPr wrap="square" rtlCol="0">
            <a:spAutoFit/>
          </a:bodyPr>
          <a:lstStyle/>
          <a:p>
            <a:pPr algn="ctr"/>
            <a:r>
              <a:rPr lang="es-ES" sz="4000" b="1" dirty="0">
                <a:solidFill>
                  <a:schemeClr val="bg1"/>
                </a:solidFill>
                <a:latin typeface="Arial" panose="020B0604020202020204" pitchFamily="34" charset="0"/>
                <a:cs typeface="Arial" panose="020B0604020202020204" pitchFamily="34" charset="0"/>
              </a:rPr>
              <a:t>POLÍTICA DE INFORMACIÓN</a:t>
            </a:r>
          </a:p>
          <a:p>
            <a:pPr algn="ctr"/>
            <a:r>
              <a:rPr lang="es-ES" sz="4000" b="1" dirty="0">
                <a:solidFill>
                  <a:schemeClr val="bg1"/>
                </a:solidFill>
                <a:latin typeface="Arial" panose="020B0604020202020204" pitchFamily="34" charset="0"/>
                <a:cs typeface="Arial" panose="020B0604020202020204" pitchFamily="34" charset="0"/>
              </a:rPr>
              <a:t>CON CORTE AL 31-12-2025</a:t>
            </a:r>
            <a:endParaRPr lang="es-EC"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47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838F8803-34BE-A65E-A9F0-C9DBF14FD9B1}"/>
              </a:ext>
            </a:extLst>
          </p:cNvPr>
          <p:cNvSpPr txBox="1"/>
          <p:nvPr/>
        </p:nvSpPr>
        <p:spPr>
          <a:xfrm>
            <a:off x="2487386" y="485393"/>
            <a:ext cx="7434942" cy="1200329"/>
          </a:xfrm>
          <a:prstGeom prst="rect">
            <a:avLst/>
          </a:prstGeom>
          <a:noFill/>
        </p:spPr>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46:</a:t>
            </a: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la Asamblea General de Representantes</a:t>
            </a:r>
            <a:endParaRPr lang="es-419" sz="2400" b="1" i="1" dirty="0">
              <a:solidFill>
                <a:schemeClr val="accent5">
                  <a:lumMod val="75000"/>
                </a:schemeClr>
              </a:solidFill>
              <a:latin typeface="Arial" panose="020B060402020202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9885B310-A34E-AA1C-BA08-DCF63A3504E8}"/>
              </a:ext>
            </a:extLst>
          </p:cNvPr>
          <p:cNvGraphicFramePr>
            <a:graphicFrameLocks noGrp="1"/>
          </p:cNvGraphicFramePr>
          <p:nvPr>
            <p:extLst>
              <p:ext uri="{D42A27DB-BD31-4B8C-83A1-F6EECF244321}">
                <p14:modId xmlns:p14="http://schemas.microsoft.com/office/powerpoint/2010/main" val="2602276446"/>
              </p:ext>
            </p:extLst>
          </p:nvPr>
        </p:nvGraphicFramePr>
        <p:xfrm>
          <a:off x="337401" y="1772807"/>
          <a:ext cx="11734912" cy="4541520"/>
        </p:xfrm>
        <a:graphic>
          <a:graphicData uri="http://schemas.openxmlformats.org/drawingml/2006/table">
            <a:tbl>
              <a:tblPr firstRow="1" bandRow="1">
                <a:tableStyleId>{2D5ABB26-0587-4C30-8999-92F81FD0307C}</a:tableStyleId>
              </a:tblPr>
              <a:tblGrid>
                <a:gridCol w="11734912">
                  <a:extLst>
                    <a:ext uri="{9D8B030D-6E8A-4147-A177-3AD203B41FA5}">
                      <a16:colId xmlns:a16="http://schemas.microsoft.com/office/drawing/2014/main" val="370141080"/>
                    </a:ext>
                  </a:extLst>
                </a:gridCol>
              </a:tblGrid>
              <a:tr h="19017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419" sz="2400" b="0" i="0" dirty="0">
                          <a:solidFill>
                            <a:schemeClr val="tx1"/>
                          </a:solidFill>
                          <a:effectLst/>
                        </a:rPr>
                        <a:t>La Asamblea General de Representantes de la Cooperativa de Ahorro y Crédito Unión El Ejido, está conformada por treinta representantes principales, elegidos para cuatro años, con el voto de 2.112 sufragantes; de los treinta representantes 24 son mujeres y 6 hombres. Con fecha 09 de febrero de 2024, la SEPS registra a los 30 representantes principales y suplentes, fecha a partir de la cual rige el periodo de 4 años.</a:t>
                      </a:r>
                    </a:p>
                    <a:p>
                      <a:endParaRPr lang="es-419" sz="800" b="0" i="0" dirty="0">
                        <a:solidFill>
                          <a:schemeClr val="tx1"/>
                        </a:solidFill>
                      </a:endParaRPr>
                    </a:p>
                  </a:txBody>
                  <a:tcPr/>
                </a:tc>
                <a:extLst>
                  <a:ext uri="{0D108BD9-81ED-4DB2-BD59-A6C34878D82A}">
                    <a16:rowId xmlns:a16="http://schemas.microsoft.com/office/drawing/2014/main" val="3497033001"/>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419" sz="2400" b="0" i="0" dirty="0">
                          <a:solidFill>
                            <a:schemeClr val="tx1"/>
                          </a:solidFill>
                        </a:rPr>
                        <a:t>Durante el año 2025 se realizó una asamblea ordinaria el 15 de marzo de 2025 con la participación de 21 representantes quienes ejercieron su derecho al voto en los puntos del orden del día de la asamblea.</a:t>
                      </a:r>
                    </a:p>
                    <a:p>
                      <a:endParaRPr lang="es-419" sz="800" b="0" i="0" dirty="0">
                        <a:solidFill>
                          <a:schemeClr val="tx1"/>
                        </a:solidFill>
                      </a:endParaRPr>
                    </a:p>
                  </a:txBody>
                  <a:tcPr/>
                </a:tc>
                <a:extLst>
                  <a:ext uri="{0D108BD9-81ED-4DB2-BD59-A6C34878D82A}">
                    <a16:rowId xmlns:a16="http://schemas.microsoft.com/office/drawing/2014/main" val="31691131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b="0" i="0" dirty="0">
                          <a:solidFill>
                            <a:schemeClr val="tx1"/>
                          </a:solidFill>
                        </a:rPr>
                        <a:t>El promedio de gastos  para la ejecución de la asamblea fue de $2.638,31, es decir que por Representante asistente a la Asamblea antes mencionada el promedio de gasto fue de $125,66 (Fuente: Estado de Pérdidas y Ganancias, consolidado corte 31/12/2025).</a:t>
                      </a:r>
                      <a:endParaRPr lang="es-419" sz="2400" b="0" i="0" dirty="0">
                        <a:solidFill>
                          <a:srgbClr val="FF0000"/>
                        </a:solidFill>
                        <a:highlight>
                          <a:srgbClr val="FFFF00"/>
                        </a:highlight>
                      </a:endParaRPr>
                    </a:p>
                  </a:txBody>
                  <a:tcPr/>
                </a:tc>
                <a:extLst>
                  <a:ext uri="{0D108BD9-81ED-4DB2-BD59-A6C34878D82A}">
                    <a16:rowId xmlns:a16="http://schemas.microsoft.com/office/drawing/2014/main" val="1987965047"/>
                  </a:ext>
                </a:extLst>
              </a:tr>
            </a:tbl>
          </a:graphicData>
        </a:graphic>
      </p:graphicFrame>
    </p:spTree>
    <p:extLst>
      <p:ext uri="{BB962C8B-B14F-4D97-AF65-F5344CB8AC3E}">
        <p14:creationId xmlns:p14="http://schemas.microsoft.com/office/powerpoint/2010/main" val="4255981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56CFAFBC-83B8-010D-8169-6679AC91C442}"/>
              </a:ext>
            </a:extLst>
          </p:cNvPr>
          <p:cNvSpPr txBox="1"/>
          <p:nvPr/>
        </p:nvSpPr>
        <p:spPr>
          <a:xfrm>
            <a:off x="2103664" y="724879"/>
            <a:ext cx="7984671" cy="1200329"/>
          </a:xfrm>
          <a:prstGeom prst="rect">
            <a:avLst/>
          </a:prstGeom>
          <a:noFill/>
        </p:spPr>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46:</a:t>
            </a: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los Consejos</a:t>
            </a:r>
            <a:endParaRPr lang="es-419" sz="2400" b="1" i="1" dirty="0">
              <a:solidFill>
                <a:schemeClr val="accent5">
                  <a:lumMod val="75000"/>
                </a:schemeClr>
              </a:solidFill>
              <a:latin typeface="Arial" panose="020B060402020202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5E820A03-55F7-15EE-1E73-4E5E0F73D2B6}"/>
              </a:ext>
            </a:extLst>
          </p:cNvPr>
          <p:cNvGraphicFramePr>
            <a:graphicFrameLocks noGrp="1"/>
          </p:cNvGraphicFramePr>
          <p:nvPr>
            <p:extLst>
              <p:ext uri="{D42A27DB-BD31-4B8C-83A1-F6EECF244321}">
                <p14:modId xmlns:p14="http://schemas.microsoft.com/office/powerpoint/2010/main" val="3463897120"/>
              </p:ext>
            </p:extLst>
          </p:nvPr>
        </p:nvGraphicFramePr>
        <p:xfrm>
          <a:off x="685714" y="2054815"/>
          <a:ext cx="11038285" cy="4305343"/>
        </p:xfrm>
        <a:graphic>
          <a:graphicData uri="http://schemas.openxmlformats.org/drawingml/2006/table">
            <a:tbl>
              <a:tblPr firstRow="1" bandRow="1">
                <a:tableStyleId>{2D5ABB26-0587-4C30-8999-92F81FD0307C}</a:tableStyleId>
              </a:tblPr>
              <a:tblGrid>
                <a:gridCol w="11038285">
                  <a:extLst>
                    <a:ext uri="{9D8B030D-6E8A-4147-A177-3AD203B41FA5}">
                      <a16:colId xmlns:a16="http://schemas.microsoft.com/office/drawing/2014/main" val="370141080"/>
                    </a:ext>
                  </a:extLst>
                </a:gridCol>
              </a:tblGrid>
              <a:tr h="430534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419" sz="2400" b="0" i="0" dirty="0">
                          <a:solidFill>
                            <a:schemeClr val="tx1"/>
                          </a:solidFill>
                          <a:latin typeface="Arial" panose="020B0604020202020204" pitchFamily="34" charset="0"/>
                          <a:cs typeface="Arial" panose="020B0604020202020204" pitchFamily="34" charset="0"/>
                        </a:rPr>
                        <a:t>La Asamblea General de Representantes eligió cinco vocales principales y sus respectivos suplentes del Consejo de Administración y tres vocales principales y tres suplentes del Consejo de Vigilancia, para un periodo de cuatro años, vocales que fueron registrados por la SEPS el 15 de marzo de 2024.</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419" sz="2400" b="0" i="0" dirty="0">
                        <a:solidFill>
                          <a:schemeClr val="tx1"/>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419" sz="2400" b="0" i="0" dirty="0">
                          <a:solidFill>
                            <a:schemeClr val="tx1"/>
                          </a:solidFill>
                          <a:latin typeface="Arial" panose="020B0604020202020204" pitchFamily="34" charset="0"/>
                          <a:cs typeface="Arial" panose="020B0604020202020204" pitchFamily="34" charset="0"/>
                        </a:rPr>
                        <a:t>Durante el año 2025 el Consejo de Administración registra 29 sesiones con la asistencia en cada una de ellas de sus cinco vocales: El Consejo de Vigilancia realiza 25 sesiones con la participación de sus tres vocales en todas las sesiones.</a:t>
                      </a:r>
                    </a:p>
                    <a:p>
                      <a:endParaRPr lang="es-419" sz="2400" i="1" dirty="0">
                        <a:solidFill>
                          <a:schemeClr val="tx1"/>
                        </a:solidFill>
                      </a:endParaRPr>
                    </a:p>
                  </a:txBody>
                  <a:tcPr/>
                </a:tc>
                <a:extLst>
                  <a:ext uri="{0D108BD9-81ED-4DB2-BD59-A6C34878D82A}">
                    <a16:rowId xmlns:a16="http://schemas.microsoft.com/office/drawing/2014/main" val="3497033001"/>
                  </a:ext>
                </a:extLst>
              </a:tr>
            </a:tbl>
          </a:graphicData>
        </a:graphic>
      </p:graphicFrame>
    </p:spTree>
    <p:extLst>
      <p:ext uri="{BB962C8B-B14F-4D97-AF65-F5344CB8AC3E}">
        <p14:creationId xmlns:p14="http://schemas.microsoft.com/office/powerpoint/2010/main" val="1279757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B54402E8-5118-1C10-AB96-65D27BF4FC68}"/>
              </a:ext>
            </a:extLst>
          </p:cNvPr>
          <p:cNvSpPr txBox="1"/>
          <p:nvPr/>
        </p:nvSpPr>
        <p:spPr>
          <a:xfrm>
            <a:off x="1045025" y="457646"/>
            <a:ext cx="10145485" cy="830997"/>
          </a:xfrm>
          <a:prstGeom prst="rect">
            <a:avLst/>
          </a:prstGeom>
          <a:noFill/>
        </p:spPr>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49: </a:t>
            </a:r>
            <a:endPar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endParaRP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los Consejos</a:t>
            </a:r>
            <a:endParaRPr lang="es-419" sz="2400" b="1" i="1" dirty="0">
              <a:solidFill>
                <a:schemeClr val="accent5">
                  <a:lumMod val="75000"/>
                </a:schemeClr>
              </a:solidFill>
              <a:latin typeface="Arial" panose="020B0604020202020204" pitchFamily="34" charset="0"/>
              <a:cs typeface="Arial" panose="020B0604020202020204" pitchFamily="34" charset="0"/>
            </a:endParaRPr>
          </a:p>
        </p:txBody>
      </p:sp>
      <p:graphicFrame>
        <p:nvGraphicFramePr>
          <p:cNvPr id="6" name="Tabla 5">
            <a:extLst>
              <a:ext uri="{FF2B5EF4-FFF2-40B4-BE49-F238E27FC236}">
                <a16:creationId xmlns:a16="http://schemas.microsoft.com/office/drawing/2014/main" id="{F4B27D10-03FD-D00F-C6B8-B99DD065F98A}"/>
              </a:ext>
            </a:extLst>
          </p:cNvPr>
          <p:cNvGraphicFramePr>
            <a:graphicFrameLocks noGrp="1"/>
          </p:cNvGraphicFramePr>
          <p:nvPr>
            <p:extLst>
              <p:ext uri="{D42A27DB-BD31-4B8C-83A1-F6EECF244321}">
                <p14:modId xmlns:p14="http://schemas.microsoft.com/office/powerpoint/2010/main" val="1969596073"/>
              </p:ext>
            </p:extLst>
          </p:nvPr>
        </p:nvGraphicFramePr>
        <p:xfrm>
          <a:off x="480784" y="1288643"/>
          <a:ext cx="11230431" cy="4785360"/>
        </p:xfrm>
        <a:graphic>
          <a:graphicData uri="http://schemas.openxmlformats.org/drawingml/2006/table">
            <a:tbl>
              <a:tblPr firstRow="1" bandRow="1">
                <a:tableStyleId>{2D5ABB26-0587-4C30-8999-92F81FD0307C}</a:tableStyleId>
              </a:tblPr>
              <a:tblGrid>
                <a:gridCol w="11230431">
                  <a:extLst>
                    <a:ext uri="{9D8B030D-6E8A-4147-A177-3AD203B41FA5}">
                      <a16:colId xmlns:a16="http://schemas.microsoft.com/office/drawing/2014/main" val="1164308287"/>
                    </a:ext>
                  </a:extLst>
                </a:gridCol>
              </a:tblGrid>
              <a:tr h="3817257">
                <a:tc>
                  <a:txBody>
                    <a:bodyPr/>
                    <a:lstStyle/>
                    <a:p>
                      <a:pPr algn="just"/>
                      <a:r>
                        <a:rPr lang="es-419" sz="2200" b="0" i="1" dirty="0">
                          <a:solidFill>
                            <a:schemeClr val="tx1"/>
                          </a:solidFill>
                          <a:latin typeface="Arial" panose="020B0604020202020204" pitchFamily="34" charset="0"/>
                          <a:cs typeface="Arial" panose="020B0604020202020204" pitchFamily="34" charset="0"/>
                        </a:rPr>
                        <a:t>El promedio de gastos de las sesiones de los dos consejos en el años 2025 es USD. </a:t>
                      </a:r>
                      <a:r>
                        <a:rPr lang="es-ES" sz="2200" b="0" i="1" dirty="0">
                          <a:solidFill>
                            <a:schemeClr val="tx1"/>
                          </a:solidFill>
                          <a:latin typeface="Arial" panose="020B0604020202020204" pitchFamily="34" charset="0"/>
                          <a:cs typeface="Arial" panose="020B0604020202020204" pitchFamily="34" charset="0"/>
                        </a:rPr>
                        <a:t>$1.458,99, </a:t>
                      </a:r>
                      <a:r>
                        <a:rPr lang="es-419" sz="2200" b="0" i="1" dirty="0">
                          <a:solidFill>
                            <a:schemeClr val="tx1"/>
                          </a:solidFill>
                          <a:latin typeface="Arial" panose="020B0604020202020204" pitchFamily="34" charset="0"/>
                          <a:cs typeface="Arial" panose="020B0604020202020204" pitchFamily="34" charset="0"/>
                        </a:rPr>
                        <a:t>y el gasto promedio por directivo frente al número de sesiones es USD.$.</a:t>
                      </a:r>
                      <a:r>
                        <a:rPr lang="es-ES" sz="2200" b="0" i="1" dirty="0">
                          <a:solidFill>
                            <a:schemeClr val="tx1"/>
                          </a:solidFill>
                          <a:latin typeface="Arial" panose="020B0604020202020204" pitchFamily="34" charset="0"/>
                          <a:cs typeface="Arial" panose="020B0604020202020204" pitchFamily="34" charset="0"/>
                        </a:rPr>
                        <a:t> $27,02.</a:t>
                      </a:r>
                    </a:p>
                    <a:p>
                      <a:pPr algn="just"/>
                      <a:endParaRPr lang="es-419" sz="2200" b="0" i="0" dirty="0">
                        <a:solidFill>
                          <a:schemeClr val="tx1"/>
                        </a:solidFill>
                        <a:latin typeface="Arial" panose="020B0604020202020204" pitchFamily="34" charset="0"/>
                        <a:cs typeface="Arial" panose="020B0604020202020204" pitchFamily="34" charset="0"/>
                      </a:endParaRPr>
                    </a:p>
                    <a:p>
                      <a:pPr algn="just"/>
                      <a:r>
                        <a:rPr lang="es-ES" sz="2200" b="0" i="0" dirty="0">
                          <a:solidFill>
                            <a:schemeClr val="tx1"/>
                          </a:solidFill>
                          <a:latin typeface="Arial" panose="020B0604020202020204" pitchFamily="34" charset="0"/>
                          <a:cs typeface="Arial" panose="020B0604020202020204" pitchFamily="34" charset="0"/>
                        </a:rPr>
                        <a:t>El promedio de gastos totales de las sesiones incluida la dieta es USD. $1.288.51 y el gasto promedio por directivo frente al número de sesiones es USD. $161.06. </a:t>
                      </a:r>
                    </a:p>
                    <a:p>
                      <a:pPr algn="just"/>
                      <a:endParaRPr lang="es-ES" sz="2200" b="0" i="0" dirty="0">
                        <a:solidFill>
                          <a:schemeClr val="tx1"/>
                        </a:solidFill>
                        <a:latin typeface="Arial" panose="020B0604020202020204" pitchFamily="34" charset="0"/>
                        <a:cs typeface="Arial" panose="020B0604020202020204" pitchFamily="34" charset="0"/>
                      </a:endParaRPr>
                    </a:p>
                    <a:p>
                      <a:pPr algn="just"/>
                      <a:r>
                        <a:rPr lang="es-ES" sz="2200" b="0" i="0" dirty="0">
                          <a:solidFill>
                            <a:schemeClr val="tx1"/>
                          </a:solidFill>
                          <a:latin typeface="Arial" panose="020B0604020202020204" pitchFamily="34" charset="0"/>
                          <a:cs typeface="Arial" panose="020B0604020202020204" pitchFamily="34" charset="0"/>
                        </a:rPr>
                        <a:t>En el año 2025 el monto de inversión en capacitación a los señores vocales de los consejos en comparación al número total de vocales fue USD. $ 342.30 y la inversión en capacitación frente al total de gastos operativos fue del 0.13%. </a:t>
                      </a:r>
                    </a:p>
                    <a:p>
                      <a:pPr algn="just"/>
                      <a:endParaRPr lang="es-ES" sz="2200" b="0" i="0" dirty="0">
                        <a:solidFill>
                          <a:schemeClr val="tx1"/>
                        </a:solidFill>
                        <a:latin typeface="Arial" panose="020B0604020202020204" pitchFamily="34" charset="0"/>
                        <a:cs typeface="Arial" panose="020B0604020202020204" pitchFamily="34" charset="0"/>
                      </a:endParaRPr>
                    </a:p>
                    <a:p>
                      <a:pPr algn="just"/>
                      <a:r>
                        <a:rPr lang="es-ES" sz="2200" b="0" i="0" dirty="0">
                          <a:solidFill>
                            <a:schemeClr val="tx1"/>
                          </a:solidFill>
                          <a:latin typeface="Arial" panose="020B0604020202020204" pitchFamily="34" charset="0"/>
                          <a:cs typeface="Arial" panose="020B0604020202020204" pitchFamily="34" charset="0"/>
                        </a:rPr>
                        <a:t>Ningún directivo de los Consejos de Administración y Vigilancia desde su registro hasta la fecha de corte del informe no ha sido suspendido o sancionado por el organismo de control en sus funciones.</a:t>
                      </a:r>
                      <a:endParaRPr lang="es-419" sz="2200" b="0" i="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97033001"/>
                  </a:ext>
                </a:extLst>
              </a:tr>
            </a:tbl>
          </a:graphicData>
        </a:graphic>
      </p:graphicFrame>
    </p:spTree>
    <p:extLst>
      <p:ext uri="{BB962C8B-B14F-4D97-AF65-F5344CB8AC3E}">
        <p14:creationId xmlns:p14="http://schemas.microsoft.com/office/powerpoint/2010/main" val="4276007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F050179D-C0CB-DFF6-914F-361F205542A6}"/>
              </a:ext>
            </a:extLst>
          </p:cNvPr>
          <p:cNvSpPr txBox="1"/>
          <p:nvPr/>
        </p:nvSpPr>
        <p:spPr>
          <a:xfrm>
            <a:off x="1378857" y="602705"/>
            <a:ext cx="9756756" cy="1200329"/>
          </a:xfrm>
          <a:prstGeom prst="rect">
            <a:avLst/>
          </a:prstGeom>
          <a:noFill/>
          <a:ln>
            <a:noFill/>
          </a:ln>
          <a:effectLst>
            <a:glow rad="63500">
              <a:schemeClr val="accent1">
                <a:satMod val="175000"/>
                <a:alpha val="40000"/>
              </a:schemeClr>
            </a:glow>
          </a:effectLst>
          <a:scene3d>
            <a:camera prst="orthographicFront">
              <a:rot lat="0" lon="0" rev="0"/>
            </a:camera>
            <a:lightRig rig="contrasting" dir="t">
              <a:rot lat="0" lon="0" rev="7800000"/>
            </a:lightRig>
          </a:scene3d>
          <a:sp3d>
            <a:bevelT w="139700" h="1397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49: </a:t>
            </a: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comités y comisiones </a:t>
            </a:r>
            <a:endParaRPr lang="es-419" sz="24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BA5C3155-4D05-1C98-EB21-F7F9AF51DEE9}"/>
              </a:ext>
            </a:extLst>
          </p:cNvPr>
          <p:cNvGraphicFramePr>
            <a:graphicFrameLocks noGrp="1"/>
          </p:cNvGraphicFramePr>
          <p:nvPr>
            <p:extLst>
              <p:ext uri="{D42A27DB-BD31-4B8C-83A1-F6EECF244321}">
                <p14:modId xmlns:p14="http://schemas.microsoft.com/office/powerpoint/2010/main" val="2748433947"/>
              </p:ext>
            </p:extLst>
          </p:nvPr>
        </p:nvGraphicFramePr>
        <p:xfrm>
          <a:off x="387784" y="1903544"/>
          <a:ext cx="11205501" cy="4057704"/>
        </p:xfrm>
        <a:graphic>
          <a:graphicData uri="http://schemas.openxmlformats.org/drawingml/2006/table">
            <a:tbl>
              <a:tblPr firstRow="1" bandRow="1">
                <a:tableStyleId>{5C22544A-7EE6-4342-B048-85BDC9FD1C3A}</a:tableStyleId>
              </a:tblPr>
              <a:tblGrid>
                <a:gridCol w="11205501">
                  <a:extLst>
                    <a:ext uri="{9D8B030D-6E8A-4147-A177-3AD203B41FA5}">
                      <a16:colId xmlns:a16="http://schemas.microsoft.com/office/drawing/2014/main" val="370141080"/>
                    </a:ext>
                  </a:extLst>
                </a:gridCol>
              </a:tblGrid>
              <a:tr h="405770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419" sz="2000" b="0" dirty="0">
                          <a:solidFill>
                            <a:schemeClr val="tx2">
                              <a:lumMod val="50000"/>
                            </a:schemeClr>
                          </a:solidFill>
                          <a:effectLst/>
                          <a:latin typeface="Arial" panose="020B0604020202020204" pitchFamily="34" charset="0"/>
                          <a:cs typeface="Arial" panose="020B0604020202020204" pitchFamily="34" charset="0"/>
                        </a:rPr>
                        <a:t>La Cooperativa de Ahorro y Crédito Unión El Ejido cuenta con dos comisiones permanentes:  Educación, y Resolución de Conflictos, integradas por tres vocales principales y sus respectivos suplentes, designados por el Consejo de Administración de entre los representantes a la asamblea general, para el periodo de un año.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419" sz="2400" b="0" dirty="0">
                        <a:solidFill>
                          <a:schemeClr val="tx2">
                            <a:lumMod val="50000"/>
                          </a:schemeClr>
                        </a:solidFill>
                        <a:effectLs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419" sz="2000" b="0" dirty="0">
                          <a:solidFill>
                            <a:schemeClr val="tx2">
                              <a:lumMod val="50000"/>
                            </a:schemeClr>
                          </a:solidFill>
                          <a:effectLst/>
                          <a:latin typeface="Arial" panose="020B0604020202020204" pitchFamily="34" charset="0"/>
                          <a:cs typeface="Arial" panose="020B0604020202020204" pitchFamily="34" charset="0"/>
                        </a:rPr>
                        <a:t>Se reúnen de conformidad con lo dispuesto en el Reglamento Interno de la Cooperativa  para conocer y analizar temas referentes a sus funciones y responsabilidades respectivamente y con base en su plan de trabajo realizan todas las actividades.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419" sz="2000" b="0" dirty="0">
                        <a:solidFill>
                          <a:schemeClr val="tx2">
                            <a:lumMod val="50000"/>
                          </a:schemeClr>
                        </a:solidFill>
                        <a:effectLs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419" sz="2000" b="0" dirty="0">
                          <a:solidFill>
                            <a:schemeClr val="tx2">
                              <a:lumMod val="50000"/>
                            </a:schemeClr>
                          </a:solidFill>
                          <a:effectLst/>
                          <a:latin typeface="Arial" panose="020B0604020202020204" pitchFamily="34" charset="0"/>
                          <a:cs typeface="Arial" panose="020B0604020202020204" pitchFamily="34" charset="0"/>
                        </a:rPr>
                        <a:t>Cada trimestre, la comisión de Educación presenta los informes de las acciones realizadas al Consejo de Administración para su aprobación. La comisión de Resolución de Conflictos actúa de conformidad con el artículo 81 del Reglamento Interno de la Cooperativa. </a:t>
                      </a:r>
                      <a:endParaRPr lang="es-419" sz="2000" b="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a:noFill/>
                  </a:tcPr>
                </a:tc>
                <a:extLst>
                  <a:ext uri="{0D108BD9-81ED-4DB2-BD59-A6C34878D82A}">
                    <a16:rowId xmlns:a16="http://schemas.microsoft.com/office/drawing/2014/main" val="3497033001"/>
                  </a:ext>
                </a:extLst>
              </a:tr>
            </a:tbl>
          </a:graphicData>
        </a:graphic>
      </p:graphicFrame>
    </p:spTree>
    <p:extLst>
      <p:ext uri="{BB962C8B-B14F-4D97-AF65-F5344CB8AC3E}">
        <p14:creationId xmlns:p14="http://schemas.microsoft.com/office/powerpoint/2010/main" val="1204108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Tabla 1">
            <a:extLst>
              <a:ext uri="{FF2B5EF4-FFF2-40B4-BE49-F238E27FC236}">
                <a16:creationId xmlns:a16="http://schemas.microsoft.com/office/drawing/2014/main" id="{F325E8EC-AB31-F09B-9B40-C2C28706147C}"/>
              </a:ext>
            </a:extLst>
          </p:cNvPr>
          <p:cNvGraphicFramePr>
            <a:graphicFrameLocks noGrp="1"/>
          </p:cNvGraphicFramePr>
          <p:nvPr>
            <p:extLst>
              <p:ext uri="{D42A27DB-BD31-4B8C-83A1-F6EECF244321}">
                <p14:modId xmlns:p14="http://schemas.microsoft.com/office/powerpoint/2010/main" val="2710677067"/>
              </p:ext>
            </p:extLst>
          </p:nvPr>
        </p:nvGraphicFramePr>
        <p:xfrm>
          <a:off x="415834" y="1944548"/>
          <a:ext cx="11360332" cy="4409440"/>
        </p:xfrm>
        <a:graphic>
          <a:graphicData uri="http://schemas.openxmlformats.org/drawingml/2006/table">
            <a:tbl>
              <a:tblPr firstRow="1" bandRow="1">
                <a:tableStyleId>{5C22544A-7EE6-4342-B048-85BDC9FD1C3A}</a:tableStyleId>
              </a:tblPr>
              <a:tblGrid>
                <a:gridCol w="11360332">
                  <a:extLst>
                    <a:ext uri="{9D8B030D-6E8A-4147-A177-3AD203B41FA5}">
                      <a16:colId xmlns:a16="http://schemas.microsoft.com/office/drawing/2014/main" val="370141080"/>
                    </a:ext>
                  </a:extLst>
                </a:gridCol>
              </a:tblGrid>
              <a:tr h="190174">
                <a:tc>
                  <a:txBody>
                    <a:bodyPr/>
                    <a:lstStyle/>
                    <a:p>
                      <a:pPr algn="just">
                        <a:lnSpc>
                          <a:spcPct val="100000"/>
                        </a:lnSpc>
                        <a:spcAft>
                          <a:spcPts val="800"/>
                        </a:spcAft>
                      </a:pPr>
                      <a:r>
                        <a:rPr lang="es-419" sz="2600" b="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Además, están los comités de Administración Integral de Riesgos, </a:t>
                      </a:r>
                      <a:r>
                        <a:rPr lang="es-419" sz="2600" b="0" dirty="0" err="1">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TIC´s</a:t>
                      </a:r>
                      <a:r>
                        <a:rPr lang="es-419" sz="2600" b="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  Cumplimiento, Seguridad de la Información, Comité de Buen Gobierno y Gestión de Balance Social, creados por normativa emitida por el organismo de control; su conformación, responsabilidades y designación se fundamentan en las resoluciones respectivas, determinadas por el ente de control.</a:t>
                      </a:r>
                    </a:p>
                    <a:p>
                      <a:pPr algn="just">
                        <a:lnSpc>
                          <a:spcPct val="100000"/>
                        </a:lnSpc>
                        <a:spcAft>
                          <a:spcPts val="800"/>
                        </a:spcAft>
                      </a:pPr>
                      <a:endParaRPr lang="es-419" sz="1000" b="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Aft>
                          <a:spcPts val="800"/>
                        </a:spcAft>
                      </a:pPr>
                      <a:r>
                        <a:rPr lang="es-419" sz="2600" b="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rPr>
                        <a:t>Realizan reuniones mensuales para el análisis de sus competencias y presentan sus informes al Consejo de Administración para conocimiento y  aprobación, dentro de los tiempos definidos en el reglamento interno de la Cooperativa.   </a:t>
                      </a:r>
                    </a:p>
                  </a:txBody>
                  <a:tcPr>
                    <a:noFill/>
                  </a:tcPr>
                </a:tc>
                <a:extLst>
                  <a:ext uri="{0D108BD9-81ED-4DB2-BD59-A6C34878D82A}">
                    <a16:rowId xmlns:a16="http://schemas.microsoft.com/office/drawing/2014/main" val="3497033001"/>
                  </a:ext>
                </a:extLst>
              </a:tr>
            </a:tbl>
          </a:graphicData>
        </a:graphic>
      </p:graphicFrame>
      <p:sp>
        <p:nvSpPr>
          <p:cNvPr id="3" name="CuadroTexto 2">
            <a:extLst>
              <a:ext uri="{FF2B5EF4-FFF2-40B4-BE49-F238E27FC236}">
                <a16:creationId xmlns:a16="http://schemas.microsoft.com/office/drawing/2014/main" id="{B19AE924-F3C1-28A9-6236-8E125F8E7E7F}"/>
              </a:ext>
            </a:extLst>
          </p:cNvPr>
          <p:cNvSpPr txBox="1"/>
          <p:nvPr/>
        </p:nvSpPr>
        <p:spPr>
          <a:xfrm>
            <a:off x="1217622" y="744219"/>
            <a:ext cx="9756756" cy="1200329"/>
          </a:xfrm>
          <a:prstGeom prst="rect">
            <a:avLst/>
          </a:prstGeom>
          <a:noFill/>
          <a:ln>
            <a:noFill/>
          </a:ln>
          <a:effectLst>
            <a:glow rad="63500">
              <a:schemeClr val="accent1">
                <a:satMod val="175000"/>
                <a:alpha val="40000"/>
              </a:schemeClr>
            </a:glow>
          </a:effectLst>
          <a:scene3d>
            <a:camera prst="orthographicFront">
              <a:rot lat="0" lon="0" rev="0"/>
            </a:camera>
            <a:lightRig rig="contrasting" dir="t">
              <a:rot lat="0" lon="0" rev="7800000"/>
            </a:lightRig>
          </a:scene3d>
          <a:sp3d>
            <a:bevelT w="139700" h="1397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49: </a:t>
            </a: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comités y comisiones </a:t>
            </a:r>
            <a:endParaRPr lang="es-419" sz="24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44898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Tabla 1">
            <a:extLst>
              <a:ext uri="{FF2B5EF4-FFF2-40B4-BE49-F238E27FC236}">
                <a16:creationId xmlns:a16="http://schemas.microsoft.com/office/drawing/2014/main" id="{4010EE82-0469-BED0-728D-C4FC9DD89BF2}"/>
              </a:ext>
            </a:extLst>
          </p:cNvPr>
          <p:cNvGraphicFramePr>
            <a:graphicFrameLocks noGrp="1"/>
          </p:cNvGraphicFramePr>
          <p:nvPr>
            <p:extLst>
              <p:ext uri="{D42A27DB-BD31-4B8C-83A1-F6EECF244321}">
                <p14:modId xmlns:p14="http://schemas.microsoft.com/office/powerpoint/2010/main" val="907964110"/>
              </p:ext>
            </p:extLst>
          </p:nvPr>
        </p:nvGraphicFramePr>
        <p:xfrm>
          <a:off x="600221" y="2502837"/>
          <a:ext cx="10991557" cy="3568273"/>
        </p:xfrm>
        <a:graphic>
          <a:graphicData uri="http://schemas.openxmlformats.org/drawingml/2006/table">
            <a:tbl>
              <a:tblPr firstRow="1" bandRow="1">
                <a:tableStyleId>{5C22544A-7EE6-4342-B048-85BDC9FD1C3A}</a:tableStyleId>
              </a:tblPr>
              <a:tblGrid>
                <a:gridCol w="10991557">
                  <a:extLst>
                    <a:ext uri="{9D8B030D-6E8A-4147-A177-3AD203B41FA5}">
                      <a16:colId xmlns:a16="http://schemas.microsoft.com/office/drawing/2014/main" val="370141080"/>
                    </a:ext>
                  </a:extLst>
                </a:gridCol>
              </a:tblGrid>
              <a:tr h="356827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419" sz="2600" b="0" dirty="0">
                          <a:solidFill>
                            <a:schemeClr val="tx2">
                              <a:lumMod val="50000"/>
                            </a:schemeClr>
                          </a:solidFill>
                          <a:effectLst/>
                          <a:latin typeface="Arial" panose="020B0604020202020204" pitchFamily="34" charset="0"/>
                          <a:cs typeface="Arial" panose="020B0604020202020204" pitchFamily="34" charset="0"/>
                        </a:rPr>
                        <a:t>La COAC Unión El Ejido como buena práctica y eficiente administración financiera y económica cuenta con los comités de Crédito, Inversiones, Adquisiciones, Gobernanza y Mora; su accionar se describe en el Reglamento Interno, sus integrantes son designados por el Consejo de Administración, se reúnen para tomar decisiones que contribuyen al fortalecimiento institucional, mismas que constan en las correspondientes actas y son comunicadas a la Gerencia y Consejo de Administración a través de los respectivos informes.  </a:t>
                      </a:r>
                    </a:p>
                  </a:txBody>
                  <a:tcPr>
                    <a:noFill/>
                  </a:tcPr>
                </a:tc>
                <a:extLst>
                  <a:ext uri="{0D108BD9-81ED-4DB2-BD59-A6C34878D82A}">
                    <a16:rowId xmlns:a16="http://schemas.microsoft.com/office/drawing/2014/main" val="3497033001"/>
                  </a:ext>
                </a:extLst>
              </a:tr>
            </a:tbl>
          </a:graphicData>
        </a:graphic>
      </p:graphicFrame>
      <p:sp>
        <p:nvSpPr>
          <p:cNvPr id="3" name="CuadroTexto 2">
            <a:extLst>
              <a:ext uri="{FF2B5EF4-FFF2-40B4-BE49-F238E27FC236}">
                <a16:creationId xmlns:a16="http://schemas.microsoft.com/office/drawing/2014/main" id="{B7983B45-85E2-181D-0786-E3F1FADBABFC}"/>
              </a:ext>
            </a:extLst>
          </p:cNvPr>
          <p:cNvSpPr txBox="1"/>
          <p:nvPr/>
        </p:nvSpPr>
        <p:spPr>
          <a:xfrm>
            <a:off x="1217621" y="940162"/>
            <a:ext cx="9756756" cy="1200329"/>
          </a:xfrm>
          <a:prstGeom prst="rect">
            <a:avLst/>
          </a:prstGeom>
          <a:noFill/>
          <a:ln>
            <a:noFill/>
          </a:ln>
          <a:effectLst>
            <a:glow rad="63500">
              <a:schemeClr val="accent1">
                <a:satMod val="175000"/>
                <a:alpha val="40000"/>
              </a:schemeClr>
            </a:glow>
          </a:effectLst>
          <a:scene3d>
            <a:camera prst="orthographicFront">
              <a:rot lat="0" lon="0" rev="0"/>
            </a:camera>
            <a:lightRig rig="contrasting" dir="t">
              <a:rot lat="0" lon="0" rev="7800000"/>
            </a:lightRig>
          </a:scene3d>
          <a:sp3d>
            <a:bevelT w="139700" h="1397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419" sz="24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49: </a:t>
            </a:r>
          </a:p>
          <a:p>
            <a:pPr algn="ctr"/>
            <a:r>
              <a:rPr lang="es-419" sz="24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comités y comisiones </a:t>
            </a:r>
            <a:endParaRPr lang="es-419" sz="24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44057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9FF4CC7C-D67C-803C-122C-82BB200F4628}"/>
              </a:ext>
            </a:extLst>
          </p:cNvPr>
          <p:cNvSpPr txBox="1"/>
          <p:nvPr/>
        </p:nvSpPr>
        <p:spPr>
          <a:xfrm>
            <a:off x="664029" y="548290"/>
            <a:ext cx="10404925" cy="707886"/>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a:t>
            </a:r>
            <a:r>
              <a:rPr lang="es-419" sz="2000"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50</a:t>
            </a: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t>
            </a:r>
          </a:p>
          <a:p>
            <a:pPr algn="ctr"/>
            <a:r>
              <a:rPr lang="es-419" sz="20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a:t>
            </a:r>
            <a:r>
              <a:rPr lang="es-419" sz="20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empleados de la Cooperativa</a:t>
            </a:r>
          </a:p>
        </p:txBody>
      </p:sp>
      <p:graphicFrame>
        <p:nvGraphicFramePr>
          <p:cNvPr id="3" name="Tabla 2">
            <a:extLst>
              <a:ext uri="{FF2B5EF4-FFF2-40B4-BE49-F238E27FC236}">
                <a16:creationId xmlns:a16="http://schemas.microsoft.com/office/drawing/2014/main" id="{66930A15-20A5-792A-24FB-6D02589C0CF9}"/>
              </a:ext>
            </a:extLst>
          </p:cNvPr>
          <p:cNvGraphicFramePr>
            <a:graphicFrameLocks noGrp="1"/>
          </p:cNvGraphicFramePr>
          <p:nvPr>
            <p:extLst>
              <p:ext uri="{D42A27DB-BD31-4B8C-83A1-F6EECF244321}">
                <p14:modId xmlns:p14="http://schemas.microsoft.com/office/powerpoint/2010/main" val="2694427659"/>
              </p:ext>
            </p:extLst>
          </p:nvPr>
        </p:nvGraphicFramePr>
        <p:xfrm>
          <a:off x="1656274" y="1488451"/>
          <a:ext cx="8611988" cy="4384780"/>
        </p:xfrm>
        <a:graphic>
          <a:graphicData uri="http://schemas.openxmlformats.org/drawingml/2006/table">
            <a:tbl>
              <a:tblPr firstRow="1" bandRow="1">
                <a:tableStyleId>{5940675A-B579-460E-94D1-54222C63F5DA}</a:tableStyleId>
              </a:tblPr>
              <a:tblGrid>
                <a:gridCol w="3017861">
                  <a:extLst>
                    <a:ext uri="{9D8B030D-6E8A-4147-A177-3AD203B41FA5}">
                      <a16:colId xmlns:a16="http://schemas.microsoft.com/office/drawing/2014/main" val="370141080"/>
                    </a:ext>
                  </a:extLst>
                </a:gridCol>
                <a:gridCol w="2101413">
                  <a:extLst>
                    <a:ext uri="{9D8B030D-6E8A-4147-A177-3AD203B41FA5}">
                      <a16:colId xmlns:a16="http://schemas.microsoft.com/office/drawing/2014/main" val="1637660714"/>
                    </a:ext>
                  </a:extLst>
                </a:gridCol>
                <a:gridCol w="1822388">
                  <a:extLst>
                    <a:ext uri="{9D8B030D-6E8A-4147-A177-3AD203B41FA5}">
                      <a16:colId xmlns:a16="http://schemas.microsoft.com/office/drawing/2014/main" val="4155603328"/>
                    </a:ext>
                  </a:extLst>
                </a:gridCol>
                <a:gridCol w="1670326">
                  <a:extLst>
                    <a:ext uri="{9D8B030D-6E8A-4147-A177-3AD203B41FA5}">
                      <a16:colId xmlns:a16="http://schemas.microsoft.com/office/drawing/2014/main" val="1164308287"/>
                    </a:ext>
                  </a:extLst>
                </a:gridCol>
              </a:tblGrid>
              <a:tr h="1025083">
                <a:tc>
                  <a:txBody>
                    <a:bodyPr/>
                    <a:lstStyle/>
                    <a:p>
                      <a:pPr algn="ctr"/>
                      <a:r>
                        <a:rPr lang="es-419" sz="1400" b="1" i="1" dirty="0">
                          <a:solidFill>
                            <a:schemeClr val="tx1"/>
                          </a:solidFill>
                          <a:latin typeface="Arial" panose="020B0604020202020204" pitchFamily="34" charset="0"/>
                          <a:cs typeface="Arial" panose="020B0604020202020204" pitchFamily="34" charset="0"/>
                        </a:rPr>
                        <a:t>CARGO</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TIEMPO DE SERVICIO EN LA ENTIDAD </a:t>
                      </a:r>
                    </a:p>
                    <a:p>
                      <a:pPr algn="ctr"/>
                      <a:r>
                        <a:rPr lang="es-419" sz="1400" b="1" i="1" dirty="0">
                          <a:solidFill>
                            <a:schemeClr val="tx1"/>
                          </a:solidFill>
                          <a:latin typeface="Arial" panose="020B0604020202020204" pitchFamily="34" charset="0"/>
                          <a:cs typeface="Arial" panose="020B0604020202020204" pitchFamily="34" charset="0"/>
                        </a:rPr>
                        <a:t>AL 31-12  2025</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TIEMPO DE PERMANENCIA EN LA FUNCIÓN </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GÉNERO </a:t>
                      </a:r>
                    </a:p>
                  </a:txBody>
                  <a:tcPr anchor="ctr"/>
                </a:tc>
                <a:extLst>
                  <a:ext uri="{0D108BD9-81ED-4DB2-BD59-A6C34878D82A}">
                    <a16:rowId xmlns:a16="http://schemas.microsoft.com/office/drawing/2014/main" val="4113714931"/>
                  </a:ext>
                </a:extLst>
              </a:tr>
              <a:tr h="557107">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Gerente</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7 años 6 meses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1año 5 meses 15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3497033001"/>
                  </a:ext>
                </a:extLst>
              </a:tr>
              <a:tr h="841969">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Auditora interna</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9 años 10 meses 21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7 años 9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1432060643"/>
                  </a:ext>
                </a:extLst>
              </a:tr>
              <a:tr h="84196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b="0" i="1" dirty="0">
                          <a:solidFill>
                            <a:schemeClr val="tx2">
                              <a:lumMod val="50000"/>
                            </a:schemeClr>
                          </a:solidFill>
                          <a:effectLst/>
                          <a:latin typeface="Arial" panose="020B0604020202020204" pitchFamily="34" charset="0"/>
                          <a:cs typeface="Arial" panose="020B0604020202020204" pitchFamily="34" charset="0"/>
                        </a:rPr>
                        <a:t>Contador </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13 años 10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3 años 11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 </a:t>
                      </a:r>
                    </a:p>
                  </a:txBody>
                  <a:tcPr marL="67603" marR="67603" marT="0" marB="0" anchor="ctr"/>
                </a:tc>
                <a:extLst>
                  <a:ext uri="{0D108BD9-81ED-4DB2-BD59-A6C34878D82A}">
                    <a16:rowId xmlns:a16="http://schemas.microsoft.com/office/drawing/2014/main" val="2159600490"/>
                  </a:ext>
                </a:extLst>
              </a:tr>
              <a:tr h="559326">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Oficial de Cumplimiento</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12 años 9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10 años 1 mes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 </a:t>
                      </a:r>
                    </a:p>
                  </a:txBody>
                  <a:tcPr marL="67603" marR="67603" marT="0" marB="0" anchor="ctr"/>
                </a:tc>
                <a:extLst>
                  <a:ext uri="{0D108BD9-81ED-4DB2-BD59-A6C34878D82A}">
                    <a16:rowId xmlns:a16="http://schemas.microsoft.com/office/drawing/2014/main" val="580548842"/>
                  </a:ext>
                </a:extLst>
              </a:tr>
              <a:tr h="559326">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Responsable de la Unidad de Riesgos</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2 años 8 meses  28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2 años 8 meses 28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369331721"/>
                  </a:ext>
                </a:extLst>
              </a:tr>
            </a:tbl>
          </a:graphicData>
        </a:graphic>
      </p:graphicFrame>
    </p:spTree>
    <p:extLst>
      <p:ext uri="{BB962C8B-B14F-4D97-AF65-F5344CB8AC3E}">
        <p14:creationId xmlns:p14="http://schemas.microsoft.com/office/powerpoint/2010/main" val="880020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Tabla 1">
            <a:extLst>
              <a:ext uri="{FF2B5EF4-FFF2-40B4-BE49-F238E27FC236}">
                <a16:creationId xmlns:a16="http://schemas.microsoft.com/office/drawing/2014/main" id="{F7ED23CA-6D65-A6F3-A039-C5F34E2D7E08}"/>
              </a:ext>
            </a:extLst>
          </p:cNvPr>
          <p:cNvGraphicFramePr>
            <a:graphicFrameLocks noGrp="1"/>
          </p:cNvGraphicFramePr>
          <p:nvPr>
            <p:extLst>
              <p:ext uri="{D42A27DB-BD31-4B8C-83A1-F6EECF244321}">
                <p14:modId xmlns:p14="http://schemas.microsoft.com/office/powerpoint/2010/main" val="2035351854"/>
              </p:ext>
            </p:extLst>
          </p:nvPr>
        </p:nvGraphicFramePr>
        <p:xfrm>
          <a:off x="467973" y="1237999"/>
          <a:ext cx="11256053" cy="5012046"/>
        </p:xfrm>
        <a:graphic>
          <a:graphicData uri="http://schemas.openxmlformats.org/drawingml/2006/table">
            <a:tbl>
              <a:tblPr firstRow="1" bandRow="1">
                <a:tableStyleId>{5940675A-B579-460E-94D1-54222C63F5DA}</a:tableStyleId>
              </a:tblPr>
              <a:tblGrid>
                <a:gridCol w="4836038">
                  <a:extLst>
                    <a:ext uri="{9D8B030D-6E8A-4147-A177-3AD203B41FA5}">
                      <a16:colId xmlns:a16="http://schemas.microsoft.com/office/drawing/2014/main" val="370141080"/>
                    </a:ext>
                  </a:extLst>
                </a:gridCol>
                <a:gridCol w="2251259">
                  <a:extLst>
                    <a:ext uri="{9D8B030D-6E8A-4147-A177-3AD203B41FA5}">
                      <a16:colId xmlns:a16="http://schemas.microsoft.com/office/drawing/2014/main" val="1637660714"/>
                    </a:ext>
                  </a:extLst>
                </a:gridCol>
                <a:gridCol w="2292950">
                  <a:extLst>
                    <a:ext uri="{9D8B030D-6E8A-4147-A177-3AD203B41FA5}">
                      <a16:colId xmlns:a16="http://schemas.microsoft.com/office/drawing/2014/main" val="4155603328"/>
                    </a:ext>
                  </a:extLst>
                </a:gridCol>
                <a:gridCol w="1875806">
                  <a:extLst>
                    <a:ext uri="{9D8B030D-6E8A-4147-A177-3AD203B41FA5}">
                      <a16:colId xmlns:a16="http://schemas.microsoft.com/office/drawing/2014/main" val="1164308287"/>
                    </a:ext>
                  </a:extLst>
                </a:gridCol>
              </a:tblGrid>
              <a:tr h="1212026">
                <a:tc>
                  <a:txBody>
                    <a:bodyPr/>
                    <a:lstStyle/>
                    <a:p>
                      <a:pPr algn="ctr"/>
                      <a:r>
                        <a:rPr lang="es-419" sz="1400" b="1" i="1" dirty="0">
                          <a:solidFill>
                            <a:schemeClr val="tx1"/>
                          </a:solidFill>
                          <a:latin typeface="Arial" panose="020B0604020202020204" pitchFamily="34" charset="0"/>
                          <a:cs typeface="Arial" panose="020B0604020202020204" pitchFamily="34" charset="0"/>
                        </a:rPr>
                        <a:t>CARGO</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TIEMPO DE SERVICIO EN LA ENTIDAD AL </a:t>
                      </a:r>
                    </a:p>
                    <a:p>
                      <a:pPr algn="ctr"/>
                      <a:r>
                        <a:rPr lang="es-419" sz="1400" b="1" i="1" dirty="0">
                          <a:solidFill>
                            <a:schemeClr val="tx1"/>
                          </a:solidFill>
                          <a:latin typeface="Arial" panose="020B0604020202020204" pitchFamily="34" charset="0"/>
                          <a:cs typeface="Arial" panose="020B0604020202020204" pitchFamily="34" charset="0"/>
                        </a:rPr>
                        <a:t>31-12  2025</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TIEMPO DE PERMANENCIA EN LA FUNCIÓN </a:t>
                      </a:r>
                    </a:p>
                  </a:txBody>
                  <a:tcPr anchor="ctr"/>
                </a:tc>
                <a:tc>
                  <a:txBody>
                    <a:bodyPr/>
                    <a:lstStyle/>
                    <a:p>
                      <a:pPr algn="ctr"/>
                      <a:r>
                        <a:rPr lang="es-419" sz="1400" b="1" i="1" dirty="0">
                          <a:solidFill>
                            <a:schemeClr val="tx1"/>
                          </a:solidFill>
                          <a:latin typeface="Arial" panose="020B0604020202020204" pitchFamily="34" charset="0"/>
                          <a:cs typeface="Arial" panose="020B0604020202020204" pitchFamily="34" charset="0"/>
                        </a:rPr>
                        <a:t>GÉNERO </a:t>
                      </a:r>
                    </a:p>
                  </a:txBody>
                  <a:tcPr anchor="ctr"/>
                </a:tc>
                <a:extLst>
                  <a:ext uri="{0D108BD9-81ED-4DB2-BD59-A6C34878D82A}">
                    <a16:rowId xmlns:a16="http://schemas.microsoft.com/office/drawing/2014/main" val="4113714931"/>
                  </a:ext>
                </a:extLst>
              </a:tr>
              <a:tr h="581291">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Jefe de Crédito</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13 años 10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3 años 11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Masculino </a:t>
                      </a:r>
                    </a:p>
                  </a:txBody>
                  <a:tcPr marL="67603" marR="67603" marT="0" marB="0" anchor="ctr"/>
                </a:tc>
                <a:extLst>
                  <a:ext uri="{0D108BD9-81ED-4DB2-BD59-A6C34878D82A}">
                    <a16:rowId xmlns:a16="http://schemas.microsoft.com/office/drawing/2014/main" val="3758960708"/>
                  </a:ext>
                </a:extLst>
              </a:tr>
              <a:tr h="581291">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Gestora de Cobranzas </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2 años 8 meses 28 días</a:t>
                      </a:r>
                    </a:p>
                  </a:txBody>
                  <a:tcPr marL="67603" marR="67603" marT="0" marB="0" anchor="ctr">
                    <a:noFill/>
                  </a:tcP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2 años 8 meses 28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3659964777"/>
                  </a:ext>
                </a:extLst>
              </a:tr>
              <a:tr h="581291">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Jefe de Captaciones</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3 años 1 meses 29 días</a:t>
                      </a:r>
                    </a:p>
                  </a:txBody>
                  <a:tcPr marL="67603" marR="67603" marT="0" marB="0" anchor="ctr">
                    <a:noFill/>
                  </a:tcP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 año 7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727319740"/>
                  </a:ext>
                </a:extLst>
              </a:tr>
              <a:tr h="581291">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Jefe de Cajas</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13 años 4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7 años 7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Masculino </a:t>
                      </a:r>
                    </a:p>
                  </a:txBody>
                  <a:tcPr marL="67603" marR="67603" marT="0" marB="0" anchor="ctr"/>
                </a:tc>
                <a:extLst>
                  <a:ext uri="{0D108BD9-81ED-4DB2-BD59-A6C34878D82A}">
                    <a16:rowId xmlns:a16="http://schemas.microsoft.com/office/drawing/2014/main" val="243324910"/>
                  </a:ext>
                </a:extLst>
              </a:tr>
              <a:tr h="581291">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Jefe de Talento Humano </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3 años 8 meses 24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 año 3 meses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Femenino</a:t>
                      </a:r>
                    </a:p>
                  </a:txBody>
                  <a:tcPr marL="67603" marR="67603" marT="0" marB="0" anchor="ctr"/>
                </a:tc>
                <a:extLst>
                  <a:ext uri="{0D108BD9-81ED-4DB2-BD59-A6C34878D82A}">
                    <a16:rowId xmlns:a16="http://schemas.microsoft.com/office/drawing/2014/main" val="1805017816"/>
                  </a:ext>
                </a:extLst>
              </a:tr>
              <a:tr h="279694">
                <a:tc>
                  <a:txBody>
                    <a:bodyPr/>
                    <a:lstStyle/>
                    <a:p>
                      <a:pPr algn="l">
                        <a:lnSpc>
                          <a:spcPct val="107000"/>
                        </a:lnSpc>
                        <a:spcAft>
                          <a:spcPts val="800"/>
                        </a:spcAft>
                      </a:pPr>
                      <a:r>
                        <a:rPr lang="es-419" sz="1400" b="0" i="1" dirty="0">
                          <a:solidFill>
                            <a:schemeClr val="tx2">
                              <a:lumMod val="50000"/>
                            </a:schemeClr>
                          </a:solidFill>
                          <a:effectLst/>
                          <a:latin typeface="Arial" panose="020B0604020202020204" pitchFamily="34" charset="0"/>
                          <a:cs typeface="Arial" panose="020B0604020202020204" pitchFamily="34" charset="0"/>
                        </a:rPr>
                        <a:t>Jefe de Educación y Promoción </a:t>
                      </a:r>
                      <a:endParaRPr lang="es-419" sz="1400" b="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a:effectLst/>
                          <a:latin typeface="Arial" panose="020B0604020202020204" pitchFamily="34" charset="0"/>
                          <a:ea typeface="Calibri" panose="020F0502020204030204" pitchFamily="34" charset="0"/>
                          <a:cs typeface="Arial" panose="020B0604020202020204" pitchFamily="34" charset="0"/>
                        </a:rPr>
                        <a:t>18 años</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7 años 30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Masculino </a:t>
                      </a:r>
                    </a:p>
                  </a:txBody>
                  <a:tcPr marL="67603" marR="67603" marT="0" marB="0" anchor="ctr"/>
                </a:tc>
                <a:extLst>
                  <a:ext uri="{0D108BD9-81ED-4DB2-BD59-A6C34878D82A}">
                    <a16:rowId xmlns:a16="http://schemas.microsoft.com/office/drawing/2014/main" val="3845159574"/>
                  </a:ext>
                </a:extLst>
              </a:tr>
              <a:tr h="613871">
                <a:tc>
                  <a:txBody>
                    <a:bodyPr/>
                    <a:lstStyle/>
                    <a:p>
                      <a:pPr algn="l">
                        <a:lnSpc>
                          <a:spcPct val="107000"/>
                        </a:lnSpc>
                        <a:spcAft>
                          <a:spcPts val="800"/>
                        </a:spcAft>
                      </a:pPr>
                      <a:r>
                        <a:rPr lang="es-419" sz="1400" b="0" i="1" kern="1200" dirty="0">
                          <a:solidFill>
                            <a:schemeClr val="tx2">
                              <a:lumMod val="50000"/>
                            </a:schemeClr>
                          </a:solidFill>
                          <a:effectLst/>
                          <a:latin typeface="Arial" panose="020B0604020202020204" pitchFamily="34" charset="0"/>
                          <a:ea typeface="+mn-ea"/>
                          <a:cs typeface="Arial" panose="020B0604020202020204" pitchFamily="34" charset="0"/>
                        </a:rPr>
                        <a:t>Jefe de Tecnología de la Información y Comunicación </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10 años 1 mes 22 días</a:t>
                      </a: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ea typeface="Calibri" panose="020F0502020204030204" pitchFamily="34" charset="0"/>
                          <a:cs typeface="Arial" panose="020B0604020202020204" pitchFamily="34" charset="0"/>
                        </a:rPr>
                        <a:t>10 años 1 mes 22 días</a:t>
                      </a:r>
                    </a:p>
                  </a:txBody>
                  <a:tcPr marL="67603" marR="67603" marT="0" marB="0" anchor="ctr"/>
                </a:tc>
                <a:tc>
                  <a:txBody>
                    <a:bodyPr/>
                    <a:lstStyle/>
                    <a:p>
                      <a:pPr algn="ctr">
                        <a:lnSpc>
                          <a:spcPct val="107000"/>
                        </a:lnSpc>
                        <a:spcAft>
                          <a:spcPts val="800"/>
                        </a:spcAft>
                      </a:pPr>
                      <a:r>
                        <a:rPr lang="es-419" sz="1400" b="0" i="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Masculino</a:t>
                      </a:r>
                      <a:r>
                        <a:rPr lang="es-419" sz="1400" b="0" i="1" dirty="0">
                          <a:effectLst/>
                          <a:latin typeface="Arial" panose="020B0604020202020204" pitchFamily="34" charset="0"/>
                          <a:ea typeface="Calibri" panose="020F0502020204030204" pitchFamily="34" charset="0"/>
                          <a:cs typeface="Arial" panose="020B0604020202020204" pitchFamily="34" charset="0"/>
                        </a:rPr>
                        <a:t> </a:t>
                      </a:r>
                    </a:p>
                  </a:txBody>
                  <a:tcPr marL="67603" marR="67603" marT="0" marB="0" anchor="ctr"/>
                </a:tc>
                <a:extLst>
                  <a:ext uri="{0D108BD9-81ED-4DB2-BD59-A6C34878D82A}">
                    <a16:rowId xmlns:a16="http://schemas.microsoft.com/office/drawing/2014/main" val="1220207226"/>
                  </a:ext>
                </a:extLst>
              </a:tr>
            </a:tbl>
          </a:graphicData>
        </a:graphic>
      </p:graphicFrame>
      <p:sp>
        <p:nvSpPr>
          <p:cNvPr id="3" name="CuadroTexto 2">
            <a:extLst>
              <a:ext uri="{FF2B5EF4-FFF2-40B4-BE49-F238E27FC236}">
                <a16:creationId xmlns:a16="http://schemas.microsoft.com/office/drawing/2014/main" id="{96AB7A3E-F8E4-F247-1A07-EB23AF0B8965}"/>
              </a:ext>
            </a:extLst>
          </p:cNvPr>
          <p:cNvSpPr txBox="1"/>
          <p:nvPr/>
        </p:nvSpPr>
        <p:spPr>
          <a:xfrm>
            <a:off x="696686" y="407796"/>
            <a:ext cx="10404925" cy="707886"/>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a:t>
            </a:r>
            <a:r>
              <a:rPr lang="es-419" sz="2000"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50</a:t>
            </a: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t>
            </a:r>
          </a:p>
          <a:p>
            <a:pPr algn="ctr"/>
            <a:r>
              <a:rPr lang="es-419" sz="20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a:t>
            </a:r>
            <a:r>
              <a:rPr lang="es-419" sz="20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empleados de la Cooperativa</a:t>
            </a:r>
          </a:p>
        </p:txBody>
      </p:sp>
    </p:spTree>
    <p:extLst>
      <p:ext uri="{BB962C8B-B14F-4D97-AF65-F5344CB8AC3E}">
        <p14:creationId xmlns:p14="http://schemas.microsoft.com/office/powerpoint/2010/main" val="3486075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Tabla 1">
            <a:extLst>
              <a:ext uri="{FF2B5EF4-FFF2-40B4-BE49-F238E27FC236}">
                <a16:creationId xmlns:a16="http://schemas.microsoft.com/office/drawing/2014/main" id="{1D0A0296-DE22-2692-4AF3-35C5C36DD3C1}"/>
              </a:ext>
            </a:extLst>
          </p:cNvPr>
          <p:cNvGraphicFramePr>
            <a:graphicFrameLocks noGrp="1"/>
          </p:cNvGraphicFramePr>
          <p:nvPr>
            <p:extLst>
              <p:ext uri="{D42A27DB-BD31-4B8C-83A1-F6EECF244321}">
                <p14:modId xmlns:p14="http://schemas.microsoft.com/office/powerpoint/2010/main" val="2275741562"/>
              </p:ext>
            </p:extLst>
          </p:nvPr>
        </p:nvGraphicFramePr>
        <p:xfrm>
          <a:off x="664029" y="1348618"/>
          <a:ext cx="10845501" cy="4826307"/>
        </p:xfrm>
        <a:graphic>
          <a:graphicData uri="http://schemas.openxmlformats.org/drawingml/2006/table">
            <a:tbl>
              <a:tblPr firstRow="1" bandRow="1">
                <a:tableStyleId>{5940675A-B579-460E-94D1-54222C63F5DA}</a:tableStyleId>
              </a:tblPr>
              <a:tblGrid>
                <a:gridCol w="6085071">
                  <a:extLst>
                    <a:ext uri="{9D8B030D-6E8A-4147-A177-3AD203B41FA5}">
                      <a16:colId xmlns:a16="http://schemas.microsoft.com/office/drawing/2014/main" val="370141080"/>
                    </a:ext>
                  </a:extLst>
                </a:gridCol>
                <a:gridCol w="3642764">
                  <a:extLst>
                    <a:ext uri="{9D8B030D-6E8A-4147-A177-3AD203B41FA5}">
                      <a16:colId xmlns:a16="http://schemas.microsoft.com/office/drawing/2014/main" val="1637660714"/>
                    </a:ext>
                  </a:extLst>
                </a:gridCol>
                <a:gridCol w="1117666">
                  <a:extLst>
                    <a:ext uri="{9D8B030D-6E8A-4147-A177-3AD203B41FA5}">
                      <a16:colId xmlns:a16="http://schemas.microsoft.com/office/drawing/2014/main" val="4155603328"/>
                    </a:ext>
                  </a:extLst>
                </a:gridCol>
              </a:tblGrid>
              <a:tr h="431658">
                <a:tc rowSpan="3">
                  <a:txBody>
                    <a:bodyPr/>
                    <a:lstStyle/>
                    <a:p>
                      <a:pPr algn="l"/>
                      <a:r>
                        <a:rPr lang="es-419" sz="1400" b="0" i="1" dirty="0">
                          <a:solidFill>
                            <a:schemeClr val="tx1"/>
                          </a:solidFill>
                          <a:latin typeface="Arial" panose="020B0604020202020204" pitchFamily="34" charset="0"/>
                          <a:cs typeface="Arial" panose="020B0604020202020204" pitchFamily="34" charset="0"/>
                        </a:rPr>
                        <a:t>Número de empleados y trabajadores de la entidad en los últimos tres años</a:t>
                      </a:r>
                    </a:p>
                  </a:txBody>
                  <a:tcPr anchor="ctr"/>
                </a:tc>
                <a:tc>
                  <a:txBody>
                    <a:bodyPr/>
                    <a:lstStyle/>
                    <a:p>
                      <a:pPr algn="ctr"/>
                      <a:r>
                        <a:rPr lang="es-419" sz="1400" b="0" i="1" dirty="0">
                          <a:solidFill>
                            <a:schemeClr val="tx1"/>
                          </a:solidFill>
                          <a:latin typeface="Arial" panose="020B0604020202020204" pitchFamily="34" charset="0"/>
                          <a:cs typeface="Arial" panose="020B0604020202020204" pitchFamily="34" charset="0"/>
                        </a:rPr>
                        <a:t>2023</a:t>
                      </a:r>
                    </a:p>
                  </a:txBody>
                  <a:tcPr/>
                </a:tc>
                <a:tc>
                  <a:txBody>
                    <a:bodyPr/>
                    <a:lstStyle/>
                    <a:p>
                      <a:pPr algn="ctr"/>
                      <a:r>
                        <a:rPr lang="es-419" sz="1400" b="1" i="1" dirty="0">
                          <a:solidFill>
                            <a:schemeClr val="tx1"/>
                          </a:solidFill>
                          <a:latin typeface="Arial" panose="020B0604020202020204" pitchFamily="34" charset="0"/>
                          <a:cs typeface="Arial" panose="020B0604020202020204" pitchFamily="34" charset="0"/>
                        </a:rPr>
                        <a:t>55</a:t>
                      </a:r>
                    </a:p>
                  </a:txBody>
                  <a:tcPr/>
                </a:tc>
                <a:extLst>
                  <a:ext uri="{0D108BD9-81ED-4DB2-BD59-A6C34878D82A}">
                    <a16:rowId xmlns:a16="http://schemas.microsoft.com/office/drawing/2014/main" val="4113714931"/>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ctr">
                        <a:lnSpc>
                          <a:spcPct val="107000"/>
                        </a:lnSpc>
                        <a:spcAft>
                          <a:spcPts val="800"/>
                        </a:spcAft>
                      </a:pPr>
                      <a:r>
                        <a:rPr lang="es-419" sz="1400" b="0" i="1" dirty="0">
                          <a:effectLst/>
                          <a:latin typeface="Arial" panose="020B0604020202020204" pitchFamily="34" charset="0"/>
                          <a:cs typeface="Arial" panose="020B0604020202020204" pitchFamily="34" charset="0"/>
                        </a:rPr>
                        <a:t>2024</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64</a:t>
                      </a:r>
                    </a:p>
                  </a:txBody>
                  <a:tcPr marL="67603" marR="67603" marT="0" marB="0" anchor="ctr"/>
                </a:tc>
                <a:extLst>
                  <a:ext uri="{0D108BD9-81ED-4DB2-BD59-A6C34878D82A}">
                    <a16:rowId xmlns:a16="http://schemas.microsoft.com/office/drawing/2014/main" val="3497033001"/>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ctr">
                        <a:lnSpc>
                          <a:spcPct val="107000"/>
                        </a:lnSpc>
                        <a:spcAft>
                          <a:spcPts val="800"/>
                        </a:spcAft>
                      </a:pPr>
                      <a:r>
                        <a:rPr lang="es-419" sz="1400" b="0" i="1" dirty="0">
                          <a:effectLst/>
                          <a:latin typeface="Arial" panose="020B0604020202020204" pitchFamily="34" charset="0"/>
                          <a:cs typeface="Arial" panose="020B0604020202020204" pitchFamily="34" charset="0"/>
                        </a:rPr>
                        <a:t>2025</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63</a:t>
                      </a:r>
                    </a:p>
                  </a:txBody>
                  <a:tcPr marL="67603" marR="67603" marT="0" marB="0" anchor="ctr"/>
                </a:tc>
                <a:extLst>
                  <a:ext uri="{0D108BD9-81ED-4DB2-BD59-A6C34878D82A}">
                    <a16:rowId xmlns:a16="http://schemas.microsoft.com/office/drawing/2014/main" val="2159600490"/>
                  </a:ext>
                </a:extLst>
              </a:tr>
              <a:tr h="377602">
                <a:tc rowSpan="4">
                  <a:txBody>
                    <a:bodyPr/>
                    <a:lstStyle/>
                    <a:p>
                      <a:pPr algn="l">
                        <a:lnSpc>
                          <a:spcPct val="107000"/>
                        </a:lnSpc>
                        <a:spcAft>
                          <a:spcPts val="800"/>
                        </a:spcAft>
                      </a:pPr>
                      <a:r>
                        <a:rPr lang="es-419" sz="1400" i="1" dirty="0">
                          <a:solidFill>
                            <a:schemeClr val="tx2">
                              <a:lumMod val="50000"/>
                            </a:schemeClr>
                          </a:solidFill>
                          <a:effectLst/>
                          <a:latin typeface="Arial" panose="020B0604020202020204" pitchFamily="34" charset="0"/>
                          <a:cs typeface="Arial" panose="020B0604020202020204" pitchFamily="34" charset="0"/>
                        </a:rPr>
                        <a:t>Número de empleados por tiempo de permanencia </a:t>
                      </a:r>
                      <a:endParaRPr lang="es-419" sz="140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Menos de un año</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6</a:t>
                      </a:r>
                    </a:p>
                  </a:txBody>
                  <a:tcPr marL="67603" marR="67603" marT="0" marB="0" anchor="ctr"/>
                </a:tc>
                <a:extLst>
                  <a:ext uri="{0D108BD9-81ED-4DB2-BD59-A6C34878D82A}">
                    <a16:rowId xmlns:a16="http://schemas.microsoft.com/office/drawing/2014/main" val="3758960708"/>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Más de uno a tres años</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26</a:t>
                      </a:r>
                    </a:p>
                  </a:txBody>
                  <a:tcPr marL="67603" marR="67603" marT="0" marB="0" anchor="ctr"/>
                </a:tc>
                <a:extLst>
                  <a:ext uri="{0D108BD9-81ED-4DB2-BD59-A6C34878D82A}">
                    <a16:rowId xmlns:a16="http://schemas.microsoft.com/office/drawing/2014/main" val="3659964777"/>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Más de tres a cinco años</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9</a:t>
                      </a:r>
                    </a:p>
                  </a:txBody>
                  <a:tcPr marL="67603" marR="67603" marT="0" marB="0" anchor="ctr"/>
                </a:tc>
                <a:extLst>
                  <a:ext uri="{0D108BD9-81ED-4DB2-BD59-A6C34878D82A}">
                    <a16:rowId xmlns:a16="http://schemas.microsoft.com/office/drawing/2014/main" val="727319740"/>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Más de cinco años</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22</a:t>
                      </a:r>
                    </a:p>
                  </a:txBody>
                  <a:tcPr marL="67603" marR="67603" marT="0" marB="0" anchor="ctr"/>
                </a:tc>
                <a:extLst>
                  <a:ext uri="{0D108BD9-81ED-4DB2-BD59-A6C34878D82A}">
                    <a16:rowId xmlns:a16="http://schemas.microsoft.com/office/drawing/2014/main" val="243324910"/>
                  </a:ext>
                </a:extLst>
              </a:tr>
              <a:tr h="339515">
                <a:tc rowSpan="4">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i="1" dirty="0">
                          <a:effectLst/>
                          <a:latin typeface="Arial" panose="020B0604020202020204" pitchFamily="34" charset="0"/>
                          <a:cs typeface="Arial" panose="020B0604020202020204" pitchFamily="34" charset="0"/>
                        </a:rPr>
                        <a:t>Número de empleados de la entidad clasificados por nivel de educación</a:t>
                      </a:r>
                    </a:p>
                    <a:p>
                      <a:pPr algn="l">
                        <a:lnSpc>
                          <a:spcPct val="107000"/>
                        </a:lnSpc>
                        <a:spcAft>
                          <a:spcPts val="800"/>
                        </a:spcAft>
                      </a:pPr>
                      <a:endParaRPr lang="es-419" sz="1400" i="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Primaria</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2</a:t>
                      </a:r>
                    </a:p>
                  </a:txBody>
                  <a:tcPr marL="67603" marR="67603" marT="0" marB="0" anchor="ctr"/>
                </a:tc>
                <a:extLst>
                  <a:ext uri="{0D108BD9-81ED-4DB2-BD59-A6C34878D82A}">
                    <a16:rowId xmlns:a16="http://schemas.microsoft.com/office/drawing/2014/main" val="1805017816"/>
                  </a:ext>
                </a:extLst>
              </a:tr>
              <a:tr h="377602">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Secundaria </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11</a:t>
                      </a:r>
                    </a:p>
                  </a:txBody>
                  <a:tcPr marL="67603" marR="67603" marT="0" marB="0" anchor="ctr"/>
                </a:tc>
                <a:extLst>
                  <a:ext uri="{0D108BD9-81ED-4DB2-BD59-A6C34878D82A}">
                    <a16:rowId xmlns:a16="http://schemas.microsoft.com/office/drawing/2014/main" val="3845159574"/>
                  </a:ext>
                </a:extLst>
              </a:tr>
              <a:tr h="339515">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Superior</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43</a:t>
                      </a:r>
                    </a:p>
                  </a:txBody>
                  <a:tcPr marL="67603" marR="67603" marT="0" marB="0" anchor="ctr"/>
                </a:tc>
                <a:extLst>
                  <a:ext uri="{0D108BD9-81ED-4DB2-BD59-A6C34878D82A}">
                    <a16:rowId xmlns:a16="http://schemas.microsoft.com/office/drawing/2014/main" val="1220207226"/>
                  </a:ext>
                </a:extLst>
              </a:tr>
              <a:tr h="377602">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l">
                        <a:lnSpc>
                          <a:spcPct val="107000"/>
                        </a:lnSpc>
                        <a:spcAft>
                          <a:spcPts val="800"/>
                        </a:spcAft>
                      </a:pPr>
                      <a:r>
                        <a:rPr lang="es-419" sz="1400" b="0" i="1" dirty="0">
                          <a:effectLst/>
                          <a:latin typeface="Arial" panose="020B0604020202020204" pitchFamily="34" charset="0"/>
                          <a:cs typeface="Arial" panose="020B0604020202020204" pitchFamily="34" charset="0"/>
                        </a:rPr>
                        <a:t>Cuarto nivel</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7</a:t>
                      </a:r>
                    </a:p>
                  </a:txBody>
                  <a:tcPr marL="67603" marR="67603" marT="0" marB="0" anchor="ctr"/>
                </a:tc>
                <a:extLst>
                  <a:ext uri="{0D108BD9-81ED-4DB2-BD59-A6C34878D82A}">
                    <a16:rowId xmlns:a16="http://schemas.microsoft.com/office/drawing/2014/main" val="1697676079"/>
                  </a:ext>
                </a:extLst>
              </a:tr>
              <a:tr h="694803">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i="1" dirty="0">
                          <a:effectLst/>
                          <a:latin typeface="Arial" panose="020B0604020202020204" pitchFamily="34" charset="0"/>
                          <a:cs typeface="Arial" panose="020B0604020202020204" pitchFamily="34" charset="0"/>
                        </a:rPr>
                        <a:t>Número de empleados que han salido durante los últimos tres años (2023-2025) </a:t>
                      </a:r>
                      <a:endParaRPr lang="es-419" sz="140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gridSpan="2">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20</a:t>
                      </a:r>
                    </a:p>
                  </a:txBody>
                  <a:tcPr marL="67603" marR="67603" marT="0" marB="0" anchor="ctr"/>
                </a:tc>
                <a:tc hMerge="1">
                  <a:txBody>
                    <a:bodyPr/>
                    <a:lstStyle/>
                    <a:p>
                      <a:pPr algn="ctr">
                        <a:lnSpc>
                          <a:spcPct val="107000"/>
                        </a:lnSpc>
                        <a:spcAft>
                          <a:spcPts val="800"/>
                        </a:spcAft>
                      </a:pPr>
                      <a:endParaRPr lang="es-419"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1350153496"/>
                  </a:ext>
                </a:extLst>
              </a:tr>
            </a:tbl>
          </a:graphicData>
        </a:graphic>
      </p:graphicFrame>
      <p:sp>
        <p:nvSpPr>
          <p:cNvPr id="3" name="CuadroTexto 2">
            <a:extLst>
              <a:ext uri="{FF2B5EF4-FFF2-40B4-BE49-F238E27FC236}">
                <a16:creationId xmlns:a16="http://schemas.microsoft.com/office/drawing/2014/main" id="{BF0E1EC4-F178-939F-D8D8-3E6D9627EA09}"/>
              </a:ext>
            </a:extLst>
          </p:cNvPr>
          <p:cNvSpPr txBox="1"/>
          <p:nvPr/>
        </p:nvSpPr>
        <p:spPr>
          <a:xfrm>
            <a:off x="664029" y="548290"/>
            <a:ext cx="10404925" cy="707886"/>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a:t>
            </a:r>
            <a:r>
              <a:rPr lang="es-419" sz="2000"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50</a:t>
            </a: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t>
            </a:r>
          </a:p>
          <a:p>
            <a:pPr algn="ctr"/>
            <a:r>
              <a:rPr lang="es-419" sz="20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a:t>
            </a:r>
            <a:r>
              <a:rPr lang="es-419" sz="20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empleados de la Cooperativa</a:t>
            </a:r>
          </a:p>
        </p:txBody>
      </p:sp>
    </p:spTree>
    <p:extLst>
      <p:ext uri="{BB962C8B-B14F-4D97-AF65-F5344CB8AC3E}">
        <p14:creationId xmlns:p14="http://schemas.microsoft.com/office/powerpoint/2010/main" val="449216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BF0E1EC4-F178-939F-D8D8-3E6D9627EA09}"/>
              </a:ext>
            </a:extLst>
          </p:cNvPr>
          <p:cNvSpPr txBox="1"/>
          <p:nvPr/>
        </p:nvSpPr>
        <p:spPr>
          <a:xfrm>
            <a:off x="664029" y="461204"/>
            <a:ext cx="10404925" cy="707886"/>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a:t>
            </a:r>
            <a:r>
              <a:rPr lang="es-419" sz="2000"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50</a:t>
            </a:r>
            <a:r>
              <a:rPr lang="es-419" sz="20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t>
            </a:r>
          </a:p>
          <a:p>
            <a:pPr algn="ctr"/>
            <a:r>
              <a:rPr lang="es-419" sz="20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a:t>
            </a:r>
            <a:r>
              <a:rPr lang="es-419" sz="20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empleados de la Cooperativa</a:t>
            </a:r>
          </a:p>
        </p:txBody>
      </p:sp>
      <p:graphicFrame>
        <p:nvGraphicFramePr>
          <p:cNvPr id="4" name="Tabla 3">
            <a:extLst>
              <a:ext uri="{FF2B5EF4-FFF2-40B4-BE49-F238E27FC236}">
                <a16:creationId xmlns:a16="http://schemas.microsoft.com/office/drawing/2014/main" id="{E740DDFF-C398-69DE-16CB-1F376E03494F}"/>
              </a:ext>
            </a:extLst>
          </p:cNvPr>
          <p:cNvGraphicFramePr>
            <a:graphicFrameLocks noGrp="1"/>
          </p:cNvGraphicFramePr>
          <p:nvPr>
            <p:extLst>
              <p:ext uri="{D42A27DB-BD31-4B8C-83A1-F6EECF244321}">
                <p14:modId xmlns:p14="http://schemas.microsoft.com/office/powerpoint/2010/main" val="353147269"/>
              </p:ext>
            </p:extLst>
          </p:nvPr>
        </p:nvGraphicFramePr>
        <p:xfrm>
          <a:off x="410160" y="1251950"/>
          <a:ext cx="11132413" cy="4811393"/>
        </p:xfrm>
        <a:graphic>
          <a:graphicData uri="http://schemas.openxmlformats.org/drawingml/2006/table">
            <a:tbl>
              <a:tblPr firstRow="1" bandRow="1">
                <a:tableStyleId>{5940675A-B579-460E-94D1-54222C63F5DA}</a:tableStyleId>
              </a:tblPr>
              <a:tblGrid>
                <a:gridCol w="6037736">
                  <a:extLst>
                    <a:ext uri="{9D8B030D-6E8A-4147-A177-3AD203B41FA5}">
                      <a16:colId xmlns:a16="http://schemas.microsoft.com/office/drawing/2014/main" val="370141080"/>
                    </a:ext>
                  </a:extLst>
                </a:gridCol>
                <a:gridCol w="2351899">
                  <a:extLst>
                    <a:ext uri="{9D8B030D-6E8A-4147-A177-3AD203B41FA5}">
                      <a16:colId xmlns:a16="http://schemas.microsoft.com/office/drawing/2014/main" val="1637660714"/>
                    </a:ext>
                  </a:extLst>
                </a:gridCol>
                <a:gridCol w="1286493">
                  <a:extLst>
                    <a:ext uri="{9D8B030D-6E8A-4147-A177-3AD203B41FA5}">
                      <a16:colId xmlns:a16="http://schemas.microsoft.com/office/drawing/2014/main" val="4000691387"/>
                    </a:ext>
                  </a:extLst>
                </a:gridCol>
                <a:gridCol w="132507">
                  <a:extLst>
                    <a:ext uri="{9D8B030D-6E8A-4147-A177-3AD203B41FA5}">
                      <a16:colId xmlns:a16="http://schemas.microsoft.com/office/drawing/2014/main" val="4155603328"/>
                    </a:ext>
                  </a:extLst>
                </a:gridCol>
                <a:gridCol w="120076">
                  <a:extLst>
                    <a:ext uri="{9D8B030D-6E8A-4147-A177-3AD203B41FA5}">
                      <a16:colId xmlns:a16="http://schemas.microsoft.com/office/drawing/2014/main" val="200199758"/>
                    </a:ext>
                  </a:extLst>
                </a:gridCol>
                <a:gridCol w="1203702">
                  <a:extLst>
                    <a:ext uri="{9D8B030D-6E8A-4147-A177-3AD203B41FA5}">
                      <a16:colId xmlns:a16="http://schemas.microsoft.com/office/drawing/2014/main" val="688695555"/>
                    </a:ext>
                  </a:extLst>
                </a:gridCol>
              </a:tblGrid>
              <a:tr h="706248">
                <a:tc rowSpan="3">
                  <a:txBody>
                    <a:bodyPr/>
                    <a:lstStyle/>
                    <a:p>
                      <a:pPr algn="l"/>
                      <a:r>
                        <a:rPr lang="es-419" sz="1400" b="0" i="1" dirty="0">
                          <a:solidFill>
                            <a:schemeClr val="tx1"/>
                          </a:solidFill>
                          <a:latin typeface="Arial" panose="020B0604020202020204" pitchFamily="34" charset="0"/>
                          <a:cs typeface="Arial" panose="020B0604020202020204" pitchFamily="34" charset="0"/>
                        </a:rPr>
                        <a:t>Clasificación del personal por rangos de salarios</a:t>
                      </a:r>
                    </a:p>
                  </a:txBody>
                  <a:tcPr anchor="ctr"/>
                </a:tc>
                <a:tc gridSpan="2">
                  <a:txBody>
                    <a:bodyPr/>
                    <a:lstStyle/>
                    <a:p>
                      <a:pPr algn="l">
                        <a:lnSpc>
                          <a:spcPct val="100000"/>
                        </a:lnSpc>
                        <a:spcAft>
                          <a:spcPts val="800"/>
                        </a:spcAft>
                      </a:pPr>
                      <a:r>
                        <a:rPr lang="es-419" sz="1400" b="0" i="1" dirty="0">
                          <a:solidFill>
                            <a:schemeClr val="tx1"/>
                          </a:solidFill>
                          <a:effectLst/>
                          <a:latin typeface="Arial" panose="020B0604020202020204" pitchFamily="34" charset="0"/>
                          <a:cs typeface="Arial" panose="020B0604020202020204" pitchFamily="34" charset="0"/>
                        </a:rPr>
                        <a:t>Remuneración mensual inferior a cuatro SBU</a:t>
                      </a:r>
                      <a:endParaRPr lang="es-419" sz="1400" b="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hMerge="1">
                  <a:txBody>
                    <a:bodyPr/>
                    <a:lstStyle/>
                    <a:p>
                      <a:endParaRPr lang="es-419"/>
                    </a:p>
                  </a:txBody>
                  <a:tcPr/>
                </a:tc>
                <a:tc gridSpan="3">
                  <a:txBody>
                    <a:bodyPr/>
                    <a:lstStyle/>
                    <a:p>
                      <a:pPr algn="ctr"/>
                      <a:r>
                        <a:rPr lang="es-419" sz="1400" i="1" dirty="0">
                          <a:solidFill>
                            <a:schemeClr val="tx1"/>
                          </a:solidFill>
                          <a:latin typeface="Arial" panose="020B0604020202020204" pitchFamily="34" charset="0"/>
                          <a:cs typeface="Arial" panose="020B0604020202020204" pitchFamily="34" charset="0"/>
                        </a:rPr>
                        <a:t>0</a:t>
                      </a:r>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4113714931"/>
                  </a:ext>
                </a:extLst>
              </a:tr>
              <a:tr h="717845">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gridSpan="2">
                  <a:txBody>
                    <a:bodyPr/>
                    <a:lstStyle/>
                    <a:p>
                      <a:pPr algn="l">
                        <a:lnSpc>
                          <a:spcPct val="107000"/>
                        </a:lnSpc>
                        <a:spcAft>
                          <a:spcPts val="800"/>
                        </a:spcAft>
                      </a:pPr>
                      <a:r>
                        <a:rPr lang="es-419" sz="1400" b="0" i="1" dirty="0">
                          <a:solidFill>
                            <a:schemeClr val="tx1"/>
                          </a:solidFill>
                          <a:effectLst/>
                          <a:latin typeface="Arial" panose="020B0604020202020204" pitchFamily="34" charset="0"/>
                          <a:cs typeface="Arial" panose="020B0604020202020204" pitchFamily="34" charset="0"/>
                        </a:rPr>
                        <a:t>Remuneración mensual mayor a cuatro SBU</a:t>
                      </a:r>
                      <a:endParaRPr lang="es-419" sz="1400" b="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hMerge="1">
                  <a:txBody>
                    <a:bodyPr/>
                    <a:lstStyle/>
                    <a:p>
                      <a:endParaRPr lang="es-419"/>
                    </a:p>
                  </a:txBody>
                  <a:tcPr/>
                </a:tc>
                <a:tc gridSpan="3">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1</a:t>
                      </a:r>
                    </a:p>
                  </a:txBody>
                  <a:tcPr marL="67603" marR="67603" marT="0" marB="0" anchor="ct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3497033001"/>
                  </a:ext>
                </a:extLst>
              </a:tr>
              <a:tr h="717845">
                <a:tc vMerge="1">
                  <a:txBody>
                    <a:bodyPr/>
                    <a:lstStyle/>
                    <a:p>
                      <a:pPr algn="l">
                        <a:lnSpc>
                          <a:spcPct val="107000"/>
                        </a:lnSpc>
                        <a:spcAft>
                          <a:spcPts val="800"/>
                        </a:spcAft>
                      </a:pPr>
                      <a:endParaRPr lang="es-419" sz="1600" i="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gridSpan="2">
                  <a:txBody>
                    <a:bodyPr/>
                    <a:lstStyle/>
                    <a:p>
                      <a:pPr algn="l">
                        <a:lnSpc>
                          <a:spcPct val="107000"/>
                        </a:lnSpc>
                        <a:spcAft>
                          <a:spcPts val="800"/>
                        </a:spcAft>
                      </a:pPr>
                      <a:r>
                        <a:rPr lang="es-419" sz="1400" b="0" i="1" dirty="0">
                          <a:solidFill>
                            <a:schemeClr val="tx1"/>
                          </a:solidFill>
                          <a:effectLst/>
                          <a:latin typeface="Arial" panose="020B0604020202020204" pitchFamily="34" charset="0"/>
                          <a:cs typeface="Arial" panose="020B0604020202020204" pitchFamily="34" charset="0"/>
                        </a:rPr>
                        <a:t>Remuneración mensual mayor a ocho SBU</a:t>
                      </a:r>
                      <a:endParaRPr lang="es-419" sz="1400" b="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338" marR="47338" marT="0" marB="0" anchor="ctr"/>
                </a:tc>
                <a:tc hMerge="1">
                  <a:txBody>
                    <a:bodyPr/>
                    <a:lstStyle/>
                    <a:p>
                      <a:endParaRPr lang="es-419"/>
                    </a:p>
                  </a:txBody>
                  <a:tcPr/>
                </a:tc>
                <a:tc gridSpan="3">
                  <a:txBody>
                    <a:bodyPr/>
                    <a:lstStyle/>
                    <a:p>
                      <a:pPr algn="ct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0</a:t>
                      </a:r>
                    </a:p>
                  </a:txBody>
                  <a:tcPr marL="67603" marR="67603" marT="0" marB="0" anchor="ct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2159600490"/>
                  </a:ext>
                </a:extLst>
              </a:tr>
              <a:tr h="352249">
                <a:tc gridSpan="5">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i="1" dirty="0">
                          <a:effectLst/>
                          <a:latin typeface="Arial" panose="020B0604020202020204" pitchFamily="34" charset="0"/>
                          <a:cs typeface="Arial" panose="020B0604020202020204" pitchFamily="34" charset="0"/>
                        </a:rPr>
                        <a:t>Número de programas de capacitación emprendidos en el año 2025</a:t>
                      </a:r>
                      <a:endParaRPr lang="es-419" sz="140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hMerge="1">
                  <a:txBody>
                    <a:bodyPr/>
                    <a:lstStyle/>
                    <a:p>
                      <a:pPr algn="r">
                        <a:lnSpc>
                          <a:spcPct val="107000"/>
                        </a:lnSpc>
                        <a:spcAft>
                          <a:spcPts val="800"/>
                        </a:spcAft>
                      </a:pPr>
                      <a:endParaRPr lang="es-419"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338" marR="47338" marT="0" marB="0"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a:p>
                  </a:txBody>
                  <a:tcPr/>
                </a:tc>
                <a:tc hMerge="1">
                  <a:txBody>
                    <a:bodyPr/>
                    <a:lstStyle/>
                    <a:p>
                      <a:pPr algn="ctr">
                        <a:lnSpc>
                          <a:spcPct val="107000"/>
                        </a:lnSpc>
                        <a:spcAft>
                          <a:spcPts val="800"/>
                        </a:spcAft>
                      </a:pPr>
                      <a:endParaRPr lang="es-419"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dirty="0"/>
                    </a:p>
                  </a:txBody>
                  <a:tcPr/>
                </a:tc>
                <a:tc>
                  <a:txBody>
                    <a:bodyPr/>
                    <a:lstStyle/>
                    <a:p>
                      <a:pPr marL="0" marR="0" lvl="0" indent="0" algn="r" defTabSz="914400" rtl="0" eaLnBrk="1" fontAlgn="auto" latinLnBrk="0" hangingPunct="1">
                        <a:lnSpc>
                          <a:spcPct val="107000"/>
                        </a:lnSpc>
                        <a:spcBef>
                          <a:spcPts val="0"/>
                        </a:spcBef>
                        <a:spcAft>
                          <a:spcPts val="800"/>
                        </a:spcAft>
                        <a:buClrTx/>
                        <a:buSzTx/>
                        <a:buFontTx/>
                        <a:buNone/>
                        <a:tabLst/>
                        <a:defRPr/>
                      </a:pPr>
                      <a:r>
                        <a:rPr lang="es-419" sz="1400" b="1" i="1" dirty="0">
                          <a:effectLst/>
                          <a:latin typeface="Arial" panose="020B0604020202020204" pitchFamily="34" charset="0"/>
                          <a:ea typeface="Calibri" panose="020F0502020204030204" pitchFamily="34" charset="0"/>
                          <a:cs typeface="Arial" panose="020B0604020202020204" pitchFamily="34" charset="0"/>
                        </a:rPr>
                        <a:t>53</a:t>
                      </a:r>
                    </a:p>
                  </a:txBody>
                  <a:tcPr marL="47338" marR="47338" marT="0" marB="0" anchor="ctr"/>
                </a:tc>
                <a:extLst>
                  <a:ext uri="{0D108BD9-81ED-4DB2-BD59-A6C34878D82A}">
                    <a16:rowId xmlns:a16="http://schemas.microsoft.com/office/drawing/2014/main" val="3758960708"/>
                  </a:ext>
                </a:extLst>
              </a:tr>
              <a:tr h="717845">
                <a:tc gridSpan="4">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i="1" dirty="0">
                          <a:effectLst/>
                          <a:latin typeface="Arial" panose="020B0604020202020204" pitchFamily="34" charset="0"/>
                          <a:cs typeface="Arial" panose="020B0604020202020204" pitchFamily="34" charset="0"/>
                        </a:rPr>
                        <a:t>Número de asistentes a los programas de capacitación frente al número total de empleados, en el 2025</a:t>
                      </a:r>
                      <a:endParaRPr lang="es-419" sz="140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hMerge="1">
                  <a:txBody>
                    <a:bodyPr/>
                    <a:lstStyle/>
                    <a:p>
                      <a:pPr algn="r">
                        <a:lnSpc>
                          <a:spcPct val="107000"/>
                        </a:lnSpc>
                        <a:spcAft>
                          <a:spcPts val="800"/>
                        </a:spcAft>
                      </a:pPr>
                      <a:endParaRPr lang="es-419"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338" marR="47338" marT="0" marB="0"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a:p>
                  </a:txBody>
                  <a:tcPr/>
                </a:tc>
                <a:tc hMerge="1">
                  <a:txBody>
                    <a:bodyPr/>
                    <a:lstStyle/>
                    <a:p>
                      <a:pPr algn="ctr">
                        <a:lnSpc>
                          <a:spcPct val="107000"/>
                        </a:lnSpc>
                        <a:spcAft>
                          <a:spcPts val="800"/>
                        </a:spcAft>
                      </a:pPr>
                      <a:endParaRPr lang="es-419"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2">
                  <a:txBody>
                    <a:bodyPr/>
                    <a:lstStyle/>
                    <a:p>
                      <a:pPr marL="0" marR="0" lvl="0" indent="0" algn="r" defTabSz="914400" rtl="0" eaLnBrk="1" fontAlgn="auto" latinLnBrk="0" hangingPunct="1">
                        <a:lnSpc>
                          <a:spcPct val="107000"/>
                        </a:lnSpc>
                        <a:spcBef>
                          <a:spcPts val="0"/>
                        </a:spcBef>
                        <a:spcAft>
                          <a:spcPts val="800"/>
                        </a:spcAft>
                        <a:buClrTx/>
                        <a:buSzTx/>
                        <a:buFontTx/>
                        <a:buNone/>
                        <a:tabLst/>
                        <a:defRPr/>
                      </a:pPr>
                      <a:r>
                        <a:rPr lang="es-419" sz="1400" b="1" i="1" dirty="0">
                          <a:effectLst/>
                          <a:latin typeface="Arial" panose="020B0604020202020204" pitchFamily="34" charset="0"/>
                          <a:ea typeface="Calibri" panose="020F0502020204030204" pitchFamily="34" charset="0"/>
                          <a:cs typeface="Arial" panose="020B0604020202020204" pitchFamily="34" charset="0"/>
                        </a:rPr>
                        <a:t>63</a:t>
                      </a:r>
                    </a:p>
                  </a:txBody>
                  <a:tcPr marL="47338" marR="47338" marT="0" marB="0" anchor="ctr"/>
                </a:tc>
                <a:tc hMerge="1">
                  <a:txBody>
                    <a:bodyPr/>
                    <a:lstStyle/>
                    <a:p>
                      <a:endParaRPr lang="es-419"/>
                    </a:p>
                  </a:txBody>
                  <a:tcPr/>
                </a:tc>
                <a:extLst>
                  <a:ext uri="{0D108BD9-81ED-4DB2-BD59-A6C34878D82A}">
                    <a16:rowId xmlns:a16="http://schemas.microsoft.com/office/drawing/2014/main" val="1805017816"/>
                  </a:ext>
                </a:extLst>
              </a:tr>
              <a:tr h="437201">
                <a:tc rowSpan="3">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419" sz="1400" i="1" dirty="0">
                          <a:effectLst/>
                          <a:latin typeface="Arial" panose="020B0604020202020204" pitchFamily="34" charset="0"/>
                          <a:cs typeface="Arial" panose="020B0604020202020204" pitchFamily="34" charset="0"/>
                        </a:rPr>
                        <a:t>Valor de inversión en capacitación para cada año, en los últimos tres años</a:t>
                      </a:r>
                      <a:endParaRPr lang="es-419" sz="140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a:txBody>
                    <a:bodyPr/>
                    <a:lstStyle/>
                    <a:p>
                      <a:pPr algn="ctr">
                        <a:lnSpc>
                          <a:spcPct val="107000"/>
                        </a:lnSpc>
                        <a:spcAft>
                          <a:spcPts val="800"/>
                        </a:spcAft>
                      </a:pPr>
                      <a:r>
                        <a:rPr lang="es-419" sz="1400" b="0" i="1" dirty="0">
                          <a:effectLst/>
                          <a:latin typeface="Arial" panose="020B0604020202020204" pitchFamily="34" charset="0"/>
                          <a:cs typeface="Arial" panose="020B0604020202020204" pitchFamily="34" charset="0"/>
                        </a:rPr>
                        <a:t>2023</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gridSpan="4">
                  <a:txBody>
                    <a:bodyPr/>
                    <a:lstStyle/>
                    <a:p>
                      <a:pPr algn="r">
                        <a:lnSpc>
                          <a:spcPct val="107000"/>
                        </a:lnSpc>
                        <a:spcAft>
                          <a:spcPts val="800"/>
                        </a:spcAft>
                      </a:pPr>
                      <a:r>
                        <a:rPr lang="es-419" sz="1400" b="1" i="1" dirty="0">
                          <a:effectLst/>
                          <a:latin typeface="Arial" panose="020B0604020202020204" pitchFamily="34" charset="0"/>
                          <a:ea typeface="Calibri" panose="020F0502020204030204" pitchFamily="34" charset="0"/>
                          <a:cs typeface="Arial" panose="020B0604020202020204" pitchFamily="34" charset="0"/>
                        </a:rPr>
                        <a:t>Usd. $13630</a:t>
                      </a:r>
                    </a:p>
                  </a:txBody>
                  <a:tcPr marL="47338" marR="47338" marT="0" marB="0" anchor="ctr"/>
                </a:tc>
                <a:tc hMerge="1">
                  <a:txBody>
                    <a:bodyPr/>
                    <a:lstStyle/>
                    <a:p>
                      <a:endParaRPr lang="es-419"/>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1350153496"/>
                  </a:ext>
                </a:extLst>
              </a:tr>
              <a:tr h="352249">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s-419"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ctr">
                        <a:lnSpc>
                          <a:spcPct val="107000"/>
                        </a:lnSpc>
                        <a:spcAft>
                          <a:spcPts val="800"/>
                        </a:spcAft>
                      </a:pPr>
                      <a:r>
                        <a:rPr lang="es-419" sz="1400" b="0" i="1" dirty="0">
                          <a:effectLst/>
                          <a:latin typeface="Arial" panose="020B0604020202020204" pitchFamily="34" charset="0"/>
                          <a:cs typeface="Arial" panose="020B0604020202020204" pitchFamily="34" charset="0"/>
                        </a:rPr>
                        <a:t>2024</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gridSpan="4">
                  <a:txBody>
                    <a:bodyPr/>
                    <a:lstStyle/>
                    <a:p>
                      <a:pPr algn="r">
                        <a:lnSpc>
                          <a:spcPct val="107000"/>
                        </a:lnSpc>
                        <a:spcAft>
                          <a:spcPts val="800"/>
                        </a:spcAft>
                      </a:pPr>
                      <a:r>
                        <a:rPr lang="es-419" sz="1400" b="1" i="1" dirty="0" err="1">
                          <a:effectLst/>
                          <a:latin typeface="Arial" panose="020B0604020202020204" pitchFamily="34" charset="0"/>
                          <a:ea typeface="Calibri" panose="020F0502020204030204" pitchFamily="34" charset="0"/>
                          <a:cs typeface="Arial" panose="020B0604020202020204" pitchFamily="34" charset="0"/>
                        </a:rPr>
                        <a:t>Usd</a:t>
                      </a:r>
                      <a:r>
                        <a:rPr lang="es-419" sz="1400" b="1" i="1" dirty="0">
                          <a:effectLst/>
                          <a:latin typeface="Arial" panose="020B0604020202020204" pitchFamily="34" charset="0"/>
                          <a:ea typeface="Calibri" panose="020F0502020204030204" pitchFamily="34" charset="0"/>
                          <a:cs typeface="Arial" panose="020B0604020202020204" pitchFamily="34" charset="0"/>
                        </a:rPr>
                        <a:t>. $9016</a:t>
                      </a:r>
                    </a:p>
                  </a:txBody>
                  <a:tcPr marL="47338" marR="47338" marT="0" marB="0" anchor="ct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953552509"/>
                  </a:ext>
                </a:extLst>
              </a:tr>
              <a:tr h="809911">
                <a:tc v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es-419"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7603" marR="67603" marT="0" marB="0"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ctr">
                        <a:lnSpc>
                          <a:spcPct val="107000"/>
                        </a:lnSpc>
                        <a:spcAft>
                          <a:spcPts val="800"/>
                        </a:spcAft>
                      </a:pPr>
                      <a:r>
                        <a:rPr lang="es-419" sz="1400" b="0" i="1" dirty="0">
                          <a:effectLst/>
                          <a:latin typeface="Arial" panose="020B0604020202020204" pitchFamily="34" charset="0"/>
                          <a:cs typeface="Arial" panose="020B0604020202020204" pitchFamily="34" charset="0"/>
                        </a:rPr>
                        <a:t>2025</a:t>
                      </a:r>
                      <a:endParaRPr lang="es-419" sz="1400" b="0" i="1" dirty="0">
                        <a:effectLst/>
                        <a:latin typeface="Arial" panose="020B0604020202020204" pitchFamily="34" charset="0"/>
                        <a:ea typeface="Calibri" panose="020F0502020204030204" pitchFamily="34" charset="0"/>
                        <a:cs typeface="Arial" panose="020B0604020202020204" pitchFamily="34" charset="0"/>
                      </a:endParaRPr>
                    </a:p>
                  </a:txBody>
                  <a:tcPr marL="67603" marR="67603" marT="0" marB="0" anchor="ctr"/>
                </a:tc>
                <a:tc gridSpan="4">
                  <a:txBody>
                    <a:bodyPr/>
                    <a:lstStyle/>
                    <a:p>
                      <a:pPr marL="0" marR="0" lvl="0" indent="0" algn="r" defTabSz="914400" rtl="0" eaLnBrk="1" fontAlgn="auto" latinLnBrk="0" hangingPunct="1">
                        <a:lnSpc>
                          <a:spcPct val="107000"/>
                        </a:lnSpc>
                        <a:spcBef>
                          <a:spcPts val="0"/>
                        </a:spcBef>
                        <a:spcAft>
                          <a:spcPts val="800"/>
                        </a:spcAft>
                        <a:buClrTx/>
                        <a:buSzTx/>
                        <a:buFontTx/>
                        <a:buNone/>
                        <a:tabLst/>
                        <a:defRPr/>
                      </a:pPr>
                      <a:r>
                        <a:rPr lang="es-419" sz="1400" b="1" i="1" dirty="0">
                          <a:effectLst/>
                          <a:latin typeface="Arial" panose="020B0604020202020204" pitchFamily="34" charset="0"/>
                          <a:ea typeface="Calibri" panose="020F0502020204030204" pitchFamily="34" charset="0"/>
                          <a:cs typeface="Arial" panose="020B0604020202020204" pitchFamily="34" charset="0"/>
                        </a:rPr>
                        <a:t>Usd.$11642.04 </a:t>
                      </a:r>
                    </a:p>
                  </a:txBody>
                  <a:tcPr marL="67603" marR="67603" marT="0" marB="0" anchor="ct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2427937034"/>
                  </a:ext>
                </a:extLst>
              </a:tr>
            </a:tbl>
          </a:graphicData>
        </a:graphic>
      </p:graphicFrame>
    </p:spTree>
    <p:extLst>
      <p:ext uri="{BB962C8B-B14F-4D97-AF65-F5344CB8AC3E}">
        <p14:creationId xmlns:p14="http://schemas.microsoft.com/office/powerpoint/2010/main" val="1618825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C9341FCA-ED40-F487-E7E5-933B7A9F9614}"/>
              </a:ext>
            </a:extLst>
          </p:cNvPr>
          <p:cNvSpPr txBox="1"/>
          <p:nvPr/>
        </p:nvSpPr>
        <p:spPr>
          <a:xfrm>
            <a:off x="696685" y="1503793"/>
            <a:ext cx="10798629" cy="3416320"/>
          </a:xfrm>
          <a:prstGeom prst="rect">
            <a:avLst/>
          </a:prstGeom>
          <a:noFill/>
        </p:spPr>
        <p:txBody>
          <a:bodyPr wrap="square">
            <a:spAutoFit/>
          </a:bodyPr>
          <a:lstStyle/>
          <a:p>
            <a:pPr algn="just"/>
            <a:r>
              <a:rPr lang="es-419" sz="3600" dirty="0">
                <a:latin typeface="Arial" panose="020B0604020202020204" pitchFamily="34" charset="0"/>
                <a:ea typeface="Calibri" panose="020F0502020204030204" pitchFamily="34" charset="0"/>
                <a:cs typeface="Arial" panose="020B0604020202020204" pitchFamily="34" charset="0"/>
              </a:rPr>
              <a:t>C</a:t>
            </a:r>
            <a:r>
              <a:rPr lang="es-419" sz="3600" dirty="0">
                <a:effectLst/>
                <a:latin typeface="Arial" panose="020B0604020202020204" pitchFamily="34" charset="0"/>
                <a:ea typeface="Calibri" panose="020F0502020204030204" pitchFamily="34" charset="0"/>
                <a:cs typeface="Arial" panose="020B0604020202020204" pitchFamily="34" charset="0"/>
              </a:rPr>
              <a:t>on el objeto de observar los principios de transparencia orientados a difundir información objetiva y homogénea a los depositantes, inversores, socios y público en general, la Cooperativa de Ahorro y Crédito Unión El Ejido pone a su disposición la siguiente información: </a:t>
            </a:r>
            <a:endParaRPr lang="es-EC"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113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2A85EA9A-D786-2CD5-F29A-FB720A31EE4A}"/>
              </a:ext>
            </a:extLst>
          </p:cNvPr>
          <p:cNvSpPr txBox="1"/>
          <p:nvPr/>
        </p:nvSpPr>
        <p:spPr>
          <a:xfrm>
            <a:off x="1034145" y="560038"/>
            <a:ext cx="9742712" cy="1107996"/>
          </a:xfrm>
          <a:prstGeom prst="rect">
            <a:avLst/>
          </a:prstGeom>
          <a:noFill/>
          <a:ln>
            <a:noFill/>
          </a:ln>
          <a:effectLst>
            <a:glow rad="63500">
              <a:schemeClr val="accent1">
                <a:satMod val="175000"/>
                <a:alpha val="40000"/>
              </a:schemeClr>
            </a:glow>
          </a:effectLst>
          <a:scene3d>
            <a:camera prst="orthographicFront">
              <a:rot lat="0" lon="0" rev="0"/>
            </a:camera>
            <a:lightRig rig="contrasting" dir="t">
              <a:rot lat="0" lon="0" rev="7800000"/>
            </a:lightRig>
          </a:scene3d>
          <a:sp3d>
            <a:bevelT w="139700" h="1397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419" sz="22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ARTÍCULO </a:t>
            </a:r>
            <a:r>
              <a:rPr lang="es-419" sz="2200"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51</a:t>
            </a:r>
            <a:r>
              <a:rPr lang="es-419" sz="22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 </a:t>
            </a:r>
          </a:p>
          <a:p>
            <a:pPr algn="ctr"/>
            <a:r>
              <a:rPr lang="es-419" sz="2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Publicación de información relacionada con </a:t>
            </a:r>
            <a:r>
              <a:rPr lang="es-419" sz="2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reclamos presentados por </a:t>
            </a:r>
          </a:p>
          <a:p>
            <a:pPr algn="ctr"/>
            <a:r>
              <a:rPr lang="es-419" sz="2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los usuarios de los servicios financieros de</a:t>
            </a:r>
            <a:r>
              <a:rPr lang="es-419" sz="2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 la Cooperativa  </a:t>
            </a:r>
          </a:p>
        </p:txBody>
      </p:sp>
      <p:graphicFrame>
        <p:nvGraphicFramePr>
          <p:cNvPr id="3" name="Tabla 2">
            <a:extLst>
              <a:ext uri="{FF2B5EF4-FFF2-40B4-BE49-F238E27FC236}">
                <a16:creationId xmlns:a16="http://schemas.microsoft.com/office/drawing/2014/main" id="{23D3A1C7-6D27-1FE5-5FFC-A79B208F7BE8}"/>
              </a:ext>
            </a:extLst>
          </p:cNvPr>
          <p:cNvGraphicFramePr>
            <a:graphicFrameLocks noGrp="1"/>
          </p:cNvGraphicFramePr>
          <p:nvPr>
            <p:extLst>
              <p:ext uri="{D42A27DB-BD31-4B8C-83A1-F6EECF244321}">
                <p14:modId xmlns:p14="http://schemas.microsoft.com/office/powerpoint/2010/main" val="3748864247"/>
              </p:ext>
            </p:extLst>
          </p:nvPr>
        </p:nvGraphicFramePr>
        <p:xfrm>
          <a:off x="740230" y="1721170"/>
          <a:ext cx="10983684" cy="3890709"/>
        </p:xfrm>
        <a:graphic>
          <a:graphicData uri="http://schemas.openxmlformats.org/drawingml/2006/table">
            <a:tbl>
              <a:tblPr firstRow="1" firstCol="1" bandRow="1">
                <a:tableStyleId>{2D5ABB26-0587-4C30-8999-92F81FD0307C}</a:tableStyleId>
              </a:tblPr>
              <a:tblGrid>
                <a:gridCol w="4912037">
                  <a:extLst>
                    <a:ext uri="{9D8B030D-6E8A-4147-A177-3AD203B41FA5}">
                      <a16:colId xmlns:a16="http://schemas.microsoft.com/office/drawing/2014/main" val="3696742937"/>
                    </a:ext>
                  </a:extLst>
                </a:gridCol>
                <a:gridCol w="6071647">
                  <a:extLst>
                    <a:ext uri="{9D8B030D-6E8A-4147-A177-3AD203B41FA5}">
                      <a16:colId xmlns:a16="http://schemas.microsoft.com/office/drawing/2014/main" val="2165493751"/>
                    </a:ext>
                  </a:extLst>
                </a:gridCol>
              </a:tblGrid>
              <a:tr h="1834997">
                <a:tc>
                  <a:txBody>
                    <a:bodyPr/>
                    <a:lstStyle/>
                    <a:p>
                      <a:pPr>
                        <a:lnSpc>
                          <a:spcPct val="107000"/>
                        </a:lnSpc>
                        <a:spcAft>
                          <a:spcPts val="800"/>
                        </a:spcAft>
                      </a:pPr>
                      <a:r>
                        <a:rPr lang="es-419" sz="2400" b="1" i="1" dirty="0">
                          <a:solidFill>
                            <a:schemeClr val="tx1"/>
                          </a:solidFill>
                          <a:effectLst/>
                          <a:latin typeface="Arial" panose="020B0604020202020204" pitchFamily="34" charset="0"/>
                          <a:cs typeface="Arial" panose="020B0604020202020204" pitchFamily="34" charset="0"/>
                        </a:rPr>
                        <a:t>Número de casos resueltos frente a número de casos presentados.</a:t>
                      </a:r>
                      <a:endParaRPr lang="es-419" sz="2400" b="1"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625" marR="47625" marT="9525" marB="0" anchor="ctr"/>
                </a:tc>
                <a:tc>
                  <a:txBody>
                    <a:bodyPr/>
                    <a:lstStyle/>
                    <a:p>
                      <a:pPr algn="just">
                        <a:lnSpc>
                          <a:spcPct val="107000"/>
                        </a:lnSpc>
                        <a:spcAft>
                          <a:spcPts val="800"/>
                        </a:spcAft>
                      </a:pPr>
                      <a:r>
                        <a:rPr lang="es-419" sz="2400" b="0" i="1" dirty="0">
                          <a:solidFill>
                            <a:schemeClr val="tx1"/>
                          </a:solidFill>
                          <a:effectLst/>
                          <a:latin typeface="Arial" panose="020B0604020202020204" pitchFamily="34" charset="0"/>
                          <a:cs typeface="Arial" panose="020B0604020202020204" pitchFamily="34" charset="0"/>
                        </a:rPr>
                        <a:t>Durante los últimos tres años en el área legal se registra la siguiente información con respecto a reclamos presentados y resueltos de nuestros usuarios : AÑO 2023      (1) ;     AÑO 2024   (3);    AÑO 2025 (5)                  </a:t>
                      </a:r>
                      <a:endParaRPr lang="es-419" sz="2400" b="1" i="1" dirty="0">
                        <a:solidFill>
                          <a:schemeClr val="tx1"/>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txBody>
                  <a:tcPr marL="47625" marR="47625" marT="9525" marB="0" anchor="ctr"/>
                </a:tc>
                <a:extLst>
                  <a:ext uri="{0D108BD9-81ED-4DB2-BD59-A6C34878D82A}">
                    <a16:rowId xmlns:a16="http://schemas.microsoft.com/office/drawing/2014/main" val="3386462675"/>
                  </a:ext>
                </a:extLst>
              </a:tr>
              <a:tr h="1370200">
                <a:tc>
                  <a:txBody>
                    <a:bodyPr/>
                    <a:lstStyle/>
                    <a:p>
                      <a:pPr>
                        <a:lnSpc>
                          <a:spcPct val="107000"/>
                        </a:lnSpc>
                        <a:spcAft>
                          <a:spcPts val="800"/>
                        </a:spcAft>
                      </a:pPr>
                      <a:r>
                        <a:rPr lang="es-419" sz="2400" b="1" i="1" dirty="0">
                          <a:solidFill>
                            <a:schemeClr val="tx1"/>
                          </a:solidFill>
                          <a:effectLst/>
                          <a:latin typeface="Arial" panose="020B0604020202020204" pitchFamily="34" charset="0"/>
                          <a:cs typeface="Arial" panose="020B0604020202020204" pitchFamily="34" charset="0"/>
                        </a:rPr>
                        <a:t>Número de casos presentados a la Superintendencia de Economía Popular y Solidaría, frente a número de casos presentados a la Cooperativa </a:t>
                      </a:r>
                      <a:endParaRPr lang="es-419" sz="2400" b="1"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625" marR="47625" marT="9525" marB="0" anchor="ct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s-419" sz="2400" b="0" i="1" dirty="0">
                          <a:solidFill>
                            <a:schemeClr val="tx1"/>
                          </a:solidFill>
                          <a:effectLst/>
                        </a:rPr>
                        <a:t>Durante los últimos tres años se registra en el área legal la siguiente información con respecto a reclamos presentados y resueltos a la SEPS:  AÑO 2023   (0);     AÑO 2024    (0);     AÑO 2025 (2)</a:t>
                      </a:r>
                    </a:p>
                  </a:txBody>
                  <a:tcPr marL="47625" marR="47625" marT="9525" marB="0" anchor="ctr"/>
                </a:tc>
                <a:extLst>
                  <a:ext uri="{0D108BD9-81ED-4DB2-BD59-A6C34878D82A}">
                    <a16:rowId xmlns:a16="http://schemas.microsoft.com/office/drawing/2014/main" val="2071451582"/>
                  </a:ext>
                </a:extLst>
              </a:tr>
            </a:tbl>
          </a:graphicData>
        </a:graphic>
      </p:graphicFrame>
    </p:spTree>
    <p:extLst>
      <p:ext uri="{BB962C8B-B14F-4D97-AF65-F5344CB8AC3E}">
        <p14:creationId xmlns:p14="http://schemas.microsoft.com/office/powerpoint/2010/main" val="2573153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Diagrama&#10;&#10;El contenido generado por IA puede ser incorrecto.">
            <a:extLst>
              <a:ext uri="{FF2B5EF4-FFF2-40B4-BE49-F238E27FC236}">
                <a16:creationId xmlns:a16="http://schemas.microsoft.com/office/drawing/2014/main" id="{7CEE5CE9-D38A-0374-C814-107D31920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7134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61EA089C-86D1-41CA-F695-540568C56C99}"/>
              </a:ext>
            </a:extLst>
          </p:cNvPr>
          <p:cNvSpPr txBox="1"/>
          <p:nvPr/>
        </p:nvSpPr>
        <p:spPr>
          <a:xfrm>
            <a:off x="566057" y="887497"/>
            <a:ext cx="10809514" cy="4801314"/>
          </a:xfrm>
          <a:prstGeom prst="rect">
            <a:avLst/>
          </a:prstGeom>
          <a:noFill/>
        </p:spPr>
        <p:txBody>
          <a:bodyPr wrap="square">
            <a:spAutoFit/>
          </a:bodyPr>
          <a:lstStyle/>
          <a:p>
            <a:pPr algn="just"/>
            <a:r>
              <a:rPr lang="es-419" sz="3600" dirty="0">
                <a:solidFill>
                  <a:schemeClr val="tx1"/>
                </a:solidFill>
                <a:latin typeface="Arial" panose="020B0604020202020204" pitchFamily="34" charset="0"/>
                <a:cs typeface="Arial" panose="020B0604020202020204" pitchFamily="34" charset="0"/>
              </a:rPr>
              <a:t>La Superintendencia de Economía Popular y Solidaria, mediante Resolución </a:t>
            </a:r>
            <a:r>
              <a:rPr lang="es-419" sz="3600" dirty="0">
                <a:solidFill>
                  <a:schemeClr val="tx1"/>
                </a:solidFill>
                <a:effectLst/>
                <a:latin typeface="Arial" panose="020B0604020202020204" pitchFamily="34" charset="0"/>
                <a:ea typeface="Calibri" panose="020F0502020204030204" pitchFamily="34" charset="0"/>
                <a:cs typeface="Arial" panose="020B0604020202020204" pitchFamily="34" charset="0"/>
              </a:rPr>
              <a:t>Nro. SEPS-INSEPS-AE-SFPS-2022-00041, con fecha 09 de marzo de 2022, res</a:t>
            </a:r>
            <a:r>
              <a:rPr lang="es-419" sz="3600" dirty="0">
                <a:solidFill>
                  <a:schemeClr val="tx1"/>
                </a:solidFill>
                <a:latin typeface="Arial" panose="020B0604020202020204" pitchFamily="34" charset="0"/>
                <a:ea typeface="Calibri" panose="020F0502020204030204" pitchFamily="34" charset="0"/>
                <a:cs typeface="Arial" panose="020B0604020202020204" pitchFamily="34" charset="0"/>
              </a:rPr>
              <a:t>olvió</a:t>
            </a:r>
            <a:r>
              <a:rPr lang="es-419" sz="3600" dirty="0">
                <a:solidFill>
                  <a:schemeClr val="tx1"/>
                </a:solidFill>
                <a:effectLst/>
                <a:latin typeface="Arial" panose="020B0604020202020204" pitchFamily="34" charset="0"/>
                <a:ea typeface="Calibri" panose="020F0502020204030204" pitchFamily="34" charset="0"/>
                <a:cs typeface="Arial" panose="020B0604020202020204" pitchFamily="34" charset="0"/>
              </a:rPr>
              <a:t> aprobar el Estatuto Social de la Cooperativa de Ahorro y Crédito Unión El Ejido con RUC 1090058521001, adecuado a lo dispuesto en el Código Orgánico Monetario y Financiero, la Ley Orgánica de Economía.</a:t>
            </a:r>
          </a:p>
          <a:p>
            <a:pPr algn="just"/>
            <a:endParaRPr lang="es-419" sz="1800" b="1" i="1" dirty="0">
              <a:solidFill>
                <a:schemeClr val="tx1"/>
              </a:solidFill>
              <a:cs typeface="Arial" panose="020B0604020202020204" pitchFamily="34" charset="0"/>
            </a:endParaRPr>
          </a:p>
        </p:txBody>
      </p:sp>
    </p:spTree>
    <p:extLst>
      <p:ext uri="{BB962C8B-B14F-4D97-AF65-F5344CB8AC3E}">
        <p14:creationId xmlns:p14="http://schemas.microsoft.com/office/powerpoint/2010/main" val="163198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7D2AF001-6193-6506-BE7B-B764F1CCC4B9}"/>
              </a:ext>
            </a:extLst>
          </p:cNvPr>
          <p:cNvSpPr txBox="1"/>
          <p:nvPr/>
        </p:nvSpPr>
        <p:spPr>
          <a:xfrm>
            <a:off x="1240971" y="577333"/>
            <a:ext cx="9644743" cy="1384995"/>
          </a:xfrm>
          <a:prstGeom prst="rect">
            <a:avLst/>
          </a:prstGeom>
          <a:noFill/>
        </p:spPr>
        <p:txBody>
          <a:bodyPr wrap="square">
            <a:spAutoFit/>
          </a:bodyPr>
          <a:lstStyle/>
          <a:p>
            <a:pPr algn="ctr"/>
            <a:r>
              <a:rPr lang="es-419" sz="28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3. Distribución de excedentes</a:t>
            </a:r>
          </a:p>
          <a:p>
            <a:pPr algn="ctr"/>
            <a:r>
              <a:rPr lang="es-ES" sz="28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COOPERATIVA “UNION EL EJIDO” DISTRIBUCIÓN DE EXCEDENTES AL 31 DE DICIEMBRE DE 2025</a:t>
            </a:r>
            <a:r>
              <a:rPr lang="es-419" sz="28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 </a:t>
            </a:r>
            <a:endParaRPr lang="es-419" sz="2800" b="1" dirty="0">
              <a:solidFill>
                <a:schemeClr val="accent5">
                  <a:lumMod val="75000"/>
                </a:schemeClr>
              </a:solidFill>
              <a:latin typeface="Arial" panose="020B0604020202020204" pitchFamily="34" charset="0"/>
              <a:cs typeface="Arial" panose="020B0604020202020204" pitchFamily="34" charset="0"/>
            </a:endParaRPr>
          </a:p>
        </p:txBody>
      </p:sp>
      <p:graphicFrame>
        <p:nvGraphicFramePr>
          <p:cNvPr id="8" name="Tabla 7">
            <a:extLst>
              <a:ext uri="{FF2B5EF4-FFF2-40B4-BE49-F238E27FC236}">
                <a16:creationId xmlns:a16="http://schemas.microsoft.com/office/drawing/2014/main" id="{C21E3EFF-8C90-408A-55CA-64F5D81D52F0}"/>
              </a:ext>
            </a:extLst>
          </p:cNvPr>
          <p:cNvGraphicFramePr>
            <a:graphicFrameLocks noGrp="1"/>
          </p:cNvGraphicFramePr>
          <p:nvPr>
            <p:extLst>
              <p:ext uri="{D42A27DB-BD31-4B8C-83A1-F6EECF244321}">
                <p14:modId xmlns:p14="http://schemas.microsoft.com/office/powerpoint/2010/main" val="4143084837"/>
              </p:ext>
            </p:extLst>
          </p:nvPr>
        </p:nvGraphicFramePr>
        <p:xfrm>
          <a:off x="925286" y="2155756"/>
          <a:ext cx="10580915" cy="4023360"/>
        </p:xfrm>
        <a:graphic>
          <a:graphicData uri="http://schemas.openxmlformats.org/drawingml/2006/table">
            <a:tbl>
              <a:tblPr firstRow="1" bandRow="1">
                <a:tableStyleId>{5940675A-B579-460E-94D1-54222C63F5DA}</a:tableStyleId>
              </a:tblPr>
              <a:tblGrid>
                <a:gridCol w="755755">
                  <a:extLst>
                    <a:ext uri="{9D8B030D-6E8A-4147-A177-3AD203B41FA5}">
                      <a16:colId xmlns:a16="http://schemas.microsoft.com/office/drawing/2014/main" val="4144653189"/>
                    </a:ext>
                  </a:extLst>
                </a:gridCol>
                <a:gridCol w="7105302">
                  <a:extLst>
                    <a:ext uri="{9D8B030D-6E8A-4147-A177-3AD203B41FA5}">
                      <a16:colId xmlns:a16="http://schemas.microsoft.com/office/drawing/2014/main" val="107467967"/>
                    </a:ext>
                  </a:extLst>
                </a:gridCol>
                <a:gridCol w="2719858">
                  <a:extLst>
                    <a:ext uri="{9D8B030D-6E8A-4147-A177-3AD203B41FA5}">
                      <a16:colId xmlns:a16="http://schemas.microsoft.com/office/drawing/2014/main" val="322587526"/>
                    </a:ext>
                  </a:extLst>
                </a:gridCol>
              </a:tblGrid>
              <a:tr h="370840">
                <a:tc>
                  <a:txBody>
                    <a:bodyPr/>
                    <a:lstStyle/>
                    <a:p>
                      <a:endParaRPr lang="es-419" sz="2400" dirty="0">
                        <a:latin typeface="Arial" panose="020B0604020202020204" pitchFamily="34" charset="0"/>
                        <a:cs typeface="Arial" panose="020B0604020202020204" pitchFamily="34" charset="0"/>
                      </a:endParaRPr>
                    </a:p>
                  </a:txBody>
                  <a:tcPr/>
                </a:tc>
                <a:tc>
                  <a:txBody>
                    <a:bodyPr/>
                    <a:lstStyle/>
                    <a:p>
                      <a:r>
                        <a:rPr lang="es-419" sz="2400" b="1" dirty="0">
                          <a:latin typeface="Arial" panose="020B0604020202020204" pitchFamily="34" charset="0"/>
                          <a:cs typeface="Arial" panose="020B0604020202020204" pitchFamily="34" charset="0"/>
                        </a:rPr>
                        <a:t>EXCEDENTE ANTES PART. TRABAJADORES</a:t>
                      </a:r>
                    </a:p>
                  </a:txBody>
                  <a:tcPr/>
                </a:tc>
                <a:tc>
                  <a:txBody>
                    <a:bodyPr/>
                    <a:lstStyle/>
                    <a:p>
                      <a:pPr algn="r"/>
                      <a:r>
                        <a:rPr lang="es-419" sz="2400" b="1" dirty="0">
                          <a:latin typeface="Arial" panose="020B0604020202020204" pitchFamily="34" charset="0"/>
                          <a:cs typeface="Arial" panose="020B0604020202020204" pitchFamily="34" charset="0"/>
                        </a:rPr>
                        <a:t>70.880,96</a:t>
                      </a:r>
                    </a:p>
                  </a:txBody>
                  <a:tcPr/>
                </a:tc>
                <a:extLst>
                  <a:ext uri="{0D108BD9-81ED-4DB2-BD59-A6C34878D82A}">
                    <a16:rowId xmlns:a16="http://schemas.microsoft.com/office/drawing/2014/main" val="3596347684"/>
                  </a:ext>
                </a:extLst>
              </a:tr>
              <a:tr h="18288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dirty="0">
                          <a:latin typeface="Arial" panose="020B0604020202020204" pitchFamily="34" charset="0"/>
                          <a:cs typeface="Arial" panose="020B0604020202020204" pitchFamily="34" charset="0"/>
                        </a:rPr>
                        <a:t>15% Participación trabajadores</a:t>
                      </a:r>
                    </a:p>
                  </a:txBody>
                  <a:tcPr/>
                </a:tc>
                <a:tc>
                  <a:txBody>
                    <a:bodyPr/>
                    <a:lstStyle/>
                    <a:p>
                      <a:pPr algn="r"/>
                      <a:r>
                        <a:rPr lang="es-419" sz="2400" dirty="0">
                          <a:latin typeface="Arial" panose="020B0604020202020204" pitchFamily="34" charset="0"/>
                          <a:cs typeface="Arial" panose="020B0604020202020204" pitchFamily="34" charset="0"/>
                        </a:rPr>
                        <a:t>(10.632,14)</a:t>
                      </a:r>
                    </a:p>
                  </a:txBody>
                  <a:tcPr/>
                </a:tc>
                <a:extLst>
                  <a:ext uri="{0D108BD9-81ED-4DB2-BD59-A6C34878D82A}">
                    <a16:rowId xmlns:a16="http://schemas.microsoft.com/office/drawing/2014/main" val="581669582"/>
                  </a:ext>
                </a:extLst>
              </a:tr>
              <a:tr h="18288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b="1" dirty="0">
                          <a:latin typeface="Arial" panose="020B0604020202020204" pitchFamily="34" charset="0"/>
                          <a:cs typeface="Arial" panose="020B0604020202020204" pitchFamily="34" charset="0"/>
                        </a:rPr>
                        <a:t>EXCEDENTE ANTES DE IMPUESTO A LA RENTA</a:t>
                      </a:r>
                    </a:p>
                  </a:txBody>
                  <a:tcPr/>
                </a:tc>
                <a:tc>
                  <a:txBody>
                    <a:bodyPr/>
                    <a:lstStyle/>
                    <a:p>
                      <a:pPr algn="r"/>
                      <a:r>
                        <a:rPr lang="es-419" sz="2400" b="1" dirty="0">
                          <a:latin typeface="Arial" panose="020B0604020202020204" pitchFamily="34" charset="0"/>
                          <a:cs typeface="Arial" panose="020B0604020202020204" pitchFamily="34" charset="0"/>
                        </a:rPr>
                        <a:t>60.248,82</a:t>
                      </a:r>
                    </a:p>
                  </a:txBody>
                  <a:tcPr/>
                </a:tc>
                <a:extLst>
                  <a:ext uri="{0D108BD9-81ED-4DB2-BD59-A6C34878D82A}">
                    <a16:rowId xmlns:a16="http://schemas.microsoft.com/office/drawing/2014/main" val="4282026708"/>
                  </a:ext>
                </a:extLst>
              </a:tr>
              <a:tr h="18542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dirty="0">
                          <a:latin typeface="Arial" panose="020B0604020202020204" pitchFamily="34" charset="0"/>
                          <a:cs typeface="Arial" panose="020B0604020202020204" pitchFamily="34" charset="0"/>
                        </a:rPr>
                        <a:t>1% Aporte SEPS</a:t>
                      </a:r>
                    </a:p>
                  </a:txBody>
                  <a:tcPr/>
                </a:tc>
                <a:tc>
                  <a:txBody>
                    <a:bodyPr/>
                    <a:lstStyle/>
                    <a:p>
                      <a:pPr algn="r"/>
                      <a:r>
                        <a:rPr lang="es-419" sz="2400" dirty="0">
                          <a:latin typeface="Arial" panose="020B0604020202020204" pitchFamily="34" charset="0"/>
                          <a:cs typeface="Arial" panose="020B0604020202020204" pitchFamily="34" charset="0"/>
                        </a:rPr>
                        <a:t>602,49</a:t>
                      </a:r>
                    </a:p>
                  </a:txBody>
                  <a:tcPr/>
                </a:tc>
                <a:extLst>
                  <a:ext uri="{0D108BD9-81ED-4DB2-BD59-A6C34878D82A}">
                    <a16:rowId xmlns:a16="http://schemas.microsoft.com/office/drawing/2014/main" val="3093213921"/>
                  </a:ext>
                </a:extLst>
              </a:tr>
              <a:tr h="37084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dirty="0">
                          <a:latin typeface="Arial" panose="020B0604020202020204" pitchFamily="34" charset="0"/>
                          <a:cs typeface="Arial" panose="020B0604020202020204" pitchFamily="34" charset="0"/>
                        </a:rPr>
                        <a:t>25% Impuesto a la Renta</a:t>
                      </a:r>
                    </a:p>
                  </a:txBody>
                  <a:tcPr/>
                </a:tc>
                <a:tc>
                  <a:txBody>
                    <a:bodyPr/>
                    <a:lstStyle/>
                    <a:p>
                      <a:pPr algn="r"/>
                      <a:r>
                        <a:rPr lang="es-419" sz="2400" dirty="0">
                          <a:latin typeface="Arial" panose="020B0604020202020204" pitchFamily="34" charset="0"/>
                          <a:cs typeface="Arial" panose="020B0604020202020204" pitchFamily="34" charset="0"/>
                        </a:rPr>
                        <a:t>(30.708,12)</a:t>
                      </a:r>
                    </a:p>
                  </a:txBody>
                  <a:tcPr/>
                </a:tc>
                <a:extLst>
                  <a:ext uri="{0D108BD9-81ED-4DB2-BD59-A6C34878D82A}">
                    <a16:rowId xmlns:a16="http://schemas.microsoft.com/office/drawing/2014/main" val="1686413707"/>
                  </a:ext>
                </a:extLst>
              </a:tr>
              <a:tr h="37084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b="1" dirty="0">
                          <a:latin typeface="Arial" panose="020B0604020202020204" pitchFamily="34" charset="0"/>
                          <a:cs typeface="Arial" panose="020B0604020202020204" pitchFamily="34" charset="0"/>
                        </a:rPr>
                        <a:t>EXCEDENTE ANTES DE RESERVA LEGAL</a:t>
                      </a:r>
                    </a:p>
                  </a:txBody>
                  <a:tcPr/>
                </a:tc>
                <a:tc>
                  <a:txBody>
                    <a:bodyPr/>
                    <a:lstStyle/>
                    <a:p>
                      <a:pPr algn="r"/>
                      <a:r>
                        <a:rPr lang="es-419" sz="2400" b="1" dirty="0">
                          <a:latin typeface="Arial" panose="020B0604020202020204" pitchFamily="34" charset="0"/>
                          <a:cs typeface="Arial" panose="020B0604020202020204" pitchFamily="34" charset="0"/>
                        </a:rPr>
                        <a:t>29.540,70</a:t>
                      </a:r>
                    </a:p>
                  </a:txBody>
                  <a:tcPr/>
                </a:tc>
                <a:extLst>
                  <a:ext uri="{0D108BD9-81ED-4DB2-BD59-A6C34878D82A}">
                    <a16:rowId xmlns:a16="http://schemas.microsoft.com/office/drawing/2014/main" val="723647015"/>
                  </a:ext>
                </a:extLst>
              </a:tr>
              <a:tr h="37084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dirty="0">
                          <a:latin typeface="Arial" panose="020B0604020202020204" pitchFamily="34" charset="0"/>
                          <a:cs typeface="Arial" panose="020B0604020202020204" pitchFamily="34" charset="0"/>
                        </a:rPr>
                        <a:t>50% Fondo Irrepartible de Reserva Legal</a:t>
                      </a:r>
                    </a:p>
                  </a:txBody>
                  <a:tcPr/>
                </a:tc>
                <a:tc>
                  <a:txBody>
                    <a:bodyPr/>
                    <a:lstStyle/>
                    <a:p>
                      <a:pPr algn="r"/>
                      <a:r>
                        <a:rPr lang="es-419" sz="2400" dirty="0">
                          <a:latin typeface="Arial" panose="020B0604020202020204" pitchFamily="34" charset="0"/>
                          <a:cs typeface="Arial" panose="020B0604020202020204" pitchFamily="34" charset="0"/>
                        </a:rPr>
                        <a:t>(14.770,35)</a:t>
                      </a:r>
                    </a:p>
                  </a:txBody>
                  <a:tcPr/>
                </a:tc>
                <a:extLst>
                  <a:ext uri="{0D108BD9-81ED-4DB2-BD59-A6C34878D82A}">
                    <a16:rowId xmlns:a16="http://schemas.microsoft.com/office/drawing/2014/main" val="1305651405"/>
                  </a:ext>
                </a:extLst>
              </a:tr>
              <a:tr h="370840">
                <a:tc>
                  <a:txBody>
                    <a:bodyPr/>
                    <a:lstStyle/>
                    <a:p>
                      <a:r>
                        <a:rPr lang="es-419" sz="2400" dirty="0">
                          <a:latin typeface="Arial" panose="020B0604020202020204" pitchFamily="34" charset="0"/>
                          <a:cs typeface="Arial" panose="020B0604020202020204" pitchFamily="34" charset="0"/>
                        </a:rPr>
                        <a:t>(=)</a:t>
                      </a:r>
                    </a:p>
                  </a:txBody>
                  <a:tcPr/>
                </a:tc>
                <a:tc>
                  <a:txBody>
                    <a:bodyPr/>
                    <a:lstStyle/>
                    <a:p>
                      <a:r>
                        <a:rPr lang="es-419" sz="2400" b="1" dirty="0">
                          <a:latin typeface="Arial" panose="020B0604020202020204" pitchFamily="34" charset="0"/>
                          <a:cs typeface="Arial" panose="020B0604020202020204" pitchFamily="34" charset="0"/>
                        </a:rPr>
                        <a:t>EXCEDENTE DEL EJERCICIO</a:t>
                      </a:r>
                    </a:p>
                  </a:txBody>
                  <a:tcPr/>
                </a:tc>
                <a:tc>
                  <a:txBody>
                    <a:bodyPr/>
                    <a:lstStyle/>
                    <a:p>
                      <a:pPr algn="r"/>
                      <a:r>
                        <a:rPr lang="es-419" sz="2400" b="1" dirty="0">
                          <a:latin typeface="Arial" panose="020B0604020202020204" pitchFamily="34" charset="0"/>
                          <a:cs typeface="Arial" panose="020B0604020202020204" pitchFamily="34" charset="0"/>
                        </a:rPr>
                        <a:t>14.770,35</a:t>
                      </a:r>
                    </a:p>
                  </a:txBody>
                  <a:tcPr/>
                </a:tc>
                <a:extLst>
                  <a:ext uri="{0D108BD9-81ED-4DB2-BD59-A6C34878D82A}">
                    <a16:rowId xmlns:a16="http://schemas.microsoft.com/office/drawing/2014/main" val="4117609902"/>
                  </a:ext>
                </a:extLst>
              </a:tr>
            </a:tbl>
          </a:graphicData>
        </a:graphic>
      </p:graphicFrame>
    </p:spTree>
    <p:extLst>
      <p:ext uri="{BB962C8B-B14F-4D97-AF65-F5344CB8AC3E}">
        <p14:creationId xmlns:p14="http://schemas.microsoft.com/office/powerpoint/2010/main" val="395792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27DD5C18-84D8-5003-CD9C-D61F73643949}"/>
              </a:ext>
            </a:extLst>
          </p:cNvPr>
          <p:cNvSpPr txBox="1"/>
          <p:nvPr/>
        </p:nvSpPr>
        <p:spPr>
          <a:xfrm>
            <a:off x="2397886" y="804200"/>
            <a:ext cx="7747596"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ctr"/>
            <a:r>
              <a:rPr lang="es-419" sz="3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4</a:t>
            </a:r>
            <a:r>
              <a:rPr lang="es-419" sz="3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.Codigo de Ética y Comportamiento </a:t>
            </a:r>
            <a:endParaRPr lang="es-419" sz="3200" b="1" i="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E0682618-EE9E-1C18-AB94-F1B3FC3AB00C}"/>
              </a:ext>
            </a:extLst>
          </p:cNvPr>
          <p:cNvSpPr txBox="1"/>
          <p:nvPr/>
        </p:nvSpPr>
        <p:spPr>
          <a:xfrm>
            <a:off x="573761" y="1653045"/>
            <a:ext cx="11044477" cy="5632311"/>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just"/>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La Asamblea General de Representantes </a:t>
            </a:r>
            <a:r>
              <a:rPr lang="es-419" sz="3200" dirty="0">
                <a:solidFill>
                  <a:schemeClr val="tx1"/>
                </a:solidFill>
                <a:effectLst/>
                <a:latin typeface="Arial" panose="020B0604020202020204" pitchFamily="34" charset="0"/>
                <a:ea typeface="Calibri" panose="020F0502020204030204" pitchFamily="34" charset="0"/>
                <a:cs typeface="Arial" panose="020B0604020202020204" pitchFamily="34" charset="0"/>
              </a:rPr>
              <a:t>de la COAC Unión El Ejido en cumplimiento a sus atribuciones, el 27 de febrero de 2026 aprobó la versión 0</a:t>
            </a:r>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4</a:t>
            </a:r>
            <a:r>
              <a:rPr lang="es-419" sz="3200" dirty="0">
                <a:solidFill>
                  <a:schemeClr val="tx1"/>
                </a:solidFill>
                <a:effectLst/>
                <a:latin typeface="Arial" panose="020B0604020202020204" pitchFamily="34" charset="0"/>
                <a:ea typeface="Calibri" panose="020F0502020204030204" pitchFamily="34" charset="0"/>
                <a:cs typeface="Arial" panose="020B0604020202020204" pitchFamily="34" charset="0"/>
              </a:rPr>
              <a:t>.00 del Código de Ética</a:t>
            </a:r>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 adecuándolo a lo dispuesto en la RESOLUCIÓN No. SEPS-IGT-IGS-IGJ-INR-INSESF-INFMR-INGINT-2025- 0144 </a:t>
            </a:r>
            <a:r>
              <a:rPr lang="es-EC" sz="3200" kern="100" dirty="0">
                <a:effectLst/>
                <a:latin typeface="Arial" panose="020B0604020202020204" pitchFamily="34" charset="0"/>
                <a:ea typeface="Aptos" panose="020B0004020202020204" pitchFamily="34" charset="0"/>
                <a:cs typeface="Arial" panose="020B0604020202020204" pitchFamily="34" charset="0"/>
              </a:rPr>
              <a:t>Norma de Buen Gobierno Cooperativo para el Sector Financiero Popular y Solidario </a:t>
            </a:r>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emitida por la </a:t>
            </a:r>
            <a:r>
              <a:rPr lang="es-ES" sz="3200" dirty="0">
                <a:solidFill>
                  <a:schemeClr val="tx1"/>
                </a:solidFill>
                <a:latin typeface="Arial" panose="020B0604020202020204" pitchFamily="34" charset="0"/>
                <a:ea typeface="Calibri" panose="020F0502020204030204" pitchFamily="34" charset="0"/>
                <a:cs typeface="Arial" panose="020B0604020202020204" pitchFamily="34" charset="0"/>
              </a:rPr>
              <a:t>Superintendencia de Economía Popular y Solidaria.</a:t>
            </a:r>
            <a:endParaRPr lang="es-419" sz="32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just"/>
            <a:endParaRPr lang="es-419" sz="2600" dirty="0">
              <a:solidFill>
                <a:schemeClr val="tx1"/>
              </a:solidFill>
              <a:ea typeface="Calibri" panose="020F0502020204030204" pitchFamily="34" charset="0"/>
              <a:cs typeface="Arial" panose="020B0604020202020204" pitchFamily="34" charset="0"/>
            </a:endParaRPr>
          </a:p>
          <a:p>
            <a:pPr algn="just"/>
            <a:endParaRPr lang="es-419" sz="2600" b="1" i="1" dirty="0">
              <a:solidFill>
                <a:schemeClr val="tx1"/>
              </a:solidFill>
              <a:ea typeface="Calibri" panose="020F0502020204030204" pitchFamily="34" charset="0"/>
              <a:cs typeface="Arial" panose="020B0604020202020204" pitchFamily="34" charset="0"/>
            </a:endParaRPr>
          </a:p>
          <a:p>
            <a:pPr algn="just"/>
            <a:endParaRPr lang="es-419" sz="2600" b="1" i="1" dirty="0">
              <a:solidFill>
                <a:schemeClr val="tx1"/>
              </a:solidFill>
              <a:ea typeface="Calibri" panose="020F0502020204030204" pitchFamily="34" charset="0"/>
              <a:cs typeface="Arial" panose="020B0604020202020204" pitchFamily="34" charset="0"/>
            </a:endParaRPr>
          </a:p>
          <a:p>
            <a:pPr algn="ctr"/>
            <a:endParaRPr lang="es-419" sz="2600" b="1" i="1" dirty="0">
              <a:solidFill>
                <a:schemeClr val="tx1"/>
              </a:solidFill>
              <a:cs typeface="Arial" panose="020B0604020202020204" pitchFamily="34" charset="0"/>
            </a:endParaRPr>
          </a:p>
        </p:txBody>
      </p:sp>
    </p:spTree>
    <p:extLst>
      <p:ext uri="{BB962C8B-B14F-4D97-AF65-F5344CB8AC3E}">
        <p14:creationId xmlns:p14="http://schemas.microsoft.com/office/powerpoint/2010/main" val="1476524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634CE921-42AB-C1DB-7E05-D159BEB4911C}"/>
              </a:ext>
            </a:extLst>
          </p:cNvPr>
          <p:cNvSpPr txBox="1"/>
          <p:nvPr/>
        </p:nvSpPr>
        <p:spPr>
          <a:xfrm>
            <a:off x="1920006" y="849744"/>
            <a:ext cx="8798783"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ctr"/>
            <a:r>
              <a:rPr lang="es-419" sz="3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5</a:t>
            </a:r>
            <a:r>
              <a:rPr lang="es-419" sz="3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 Normativa relativa al proceso eleccionario </a:t>
            </a:r>
            <a:endParaRPr lang="es-419" sz="3200" b="1" i="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8D7C1840-A121-7C13-C2D6-FBA677941FD7}"/>
              </a:ext>
            </a:extLst>
          </p:cNvPr>
          <p:cNvSpPr txBox="1"/>
          <p:nvPr/>
        </p:nvSpPr>
        <p:spPr>
          <a:xfrm>
            <a:off x="976092" y="1683995"/>
            <a:ext cx="10239816" cy="4031873"/>
          </a:xfrm>
          <a:prstGeom prst="rect">
            <a:avLst/>
          </a:prstGeom>
          <a:noFill/>
        </p:spPr>
        <p:txBody>
          <a:bodyPr wrap="square">
            <a:spAutoFit/>
          </a:bodyPr>
          <a:lstStyle/>
          <a:p>
            <a:pPr algn="just"/>
            <a:r>
              <a:rPr lang="es-419" sz="3200" dirty="0">
                <a:solidFill>
                  <a:schemeClr val="tx1"/>
                </a:solidFill>
                <a:effectLst/>
                <a:latin typeface="Arial" panose="020B0604020202020204" pitchFamily="34" charset="0"/>
                <a:ea typeface="Calibri" panose="020F0502020204030204" pitchFamily="34" charset="0"/>
                <a:cs typeface="Arial" panose="020B0604020202020204" pitchFamily="34" charset="0"/>
              </a:rPr>
              <a:t>La Asamblea General de Representantes de la COAC Unión El Ejido, en cumplimiento de sus atribuciones, con fecha 27 de </a:t>
            </a:r>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febrero</a:t>
            </a:r>
            <a:r>
              <a:rPr lang="es-419" sz="3200" dirty="0">
                <a:solidFill>
                  <a:schemeClr val="tx1"/>
                </a:solidFill>
                <a:effectLst/>
                <a:latin typeface="Arial" panose="020B0604020202020204" pitchFamily="34" charset="0"/>
                <a:ea typeface="Calibri" panose="020F0502020204030204" pitchFamily="34" charset="0"/>
                <a:cs typeface="Arial" panose="020B0604020202020204" pitchFamily="34" charset="0"/>
              </a:rPr>
              <a:t> de 2026, resuelve aprobar el Reglamento General de Elecciones adecuado a lo dispuesto en las RESOLUCIONES No. 363-2017-F y 584-2020-F, emitidas por la Junta de Políticas y Regulación Monetaria y Financiera, así como su normativa interna</a:t>
            </a:r>
            <a:r>
              <a:rPr lang="es-419" sz="3200" dirty="0">
                <a:solidFill>
                  <a:schemeClr val="tx1"/>
                </a:solidFill>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70173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874362B3-19A5-3585-E500-89AB2FB64C37}"/>
              </a:ext>
            </a:extLst>
          </p:cNvPr>
          <p:cNvSpPr txBox="1"/>
          <p:nvPr/>
        </p:nvSpPr>
        <p:spPr>
          <a:xfrm>
            <a:off x="2471830" y="317717"/>
            <a:ext cx="7711071"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ctr"/>
            <a:r>
              <a:rPr lang="es-419" sz="3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6. </a:t>
            </a:r>
            <a:r>
              <a:rPr lang="es-419" sz="3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Indicadores de Buen Gobierno</a:t>
            </a:r>
          </a:p>
        </p:txBody>
      </p:sp>
      <p:sp>
        <p:nvSpPr>
          <p:cNvPr id="3" name="CuadroTexto 2">
            <a:extLst>
              <a:ext uri="{FF2B5EF4-FFF2-40B4-BE49-F238E27FC236}">
                <a16:creationId xmlns:a16="http://schemas.microsoft.com/office/drawing/2014/main" id="{31DA4A8F-1899-8C4B-5096-840C9AB487AA}"/>
              </a:ext>
            </a:extLst>
          </p:cNvPr>
          <p:cNvSpPr txBox="1"/>
          <p:nvPr/>
        </p:nvSpPr>
        <p:spPr>
          <a:xfrm>
            <a:off x="637328" y="707912"/>
            <a:ext cx="2386084"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marL="514350" indent="-514350">
              <a:buAutoNum type="alphaLcPeriod"/>
            </a:pPr>
            <a:r>
              <a:rPr lang="es-419" sz="3200" b="1" i="1" dirty="0">
                <a:solidFill>
                  <a:schemeClr val="accent5">
                    <a:lumMod val="75000"/>
                  </a:schemeClr>
                </a:solidFill>
                <a:latin typeface="Arial" panose="020B0604020202020204" pitchFamily="34" charset="0"/>
                <a:cs typeface="Arial" panose="020B0604020202020204" pitchFamily="34" charset="0"/>
              </a:rPr>
              <a:t>Socios</a:t>
            </a:r>
          </a:p>
        </p:txBody>
      </p:sp>
      <p:graphicFrame>
        <p:nvGraphicFramePr>
          <p:cNvPr id="4" name="Tabla 3">
            <a:extLst>
              <a:ext uri="{FF2B5EF4-FFF2-40B4-BE49-F238E27FC236}">
                <a16:creationId xmlns:a16="http://schemas.microsoft.com/office/drawing/2014/main" id="{3F16A4BD-EA6F-E562-D604-D3909704B520}"/>
              </a:ext>
            </a:extLst>
          </p:cNvPr>
          <p:cNvGraphicFramePr>
            <a:graphicFrameLocks noGrp="1"/>
          </p:cNvGraphicFramePr>
          <p:nvPr>
            <p:extLst>
              <p:ext uri="{D42A27DB-BD31-4B8C-83A1-F6EECF244321}">
                <p14:modId xmlns:p14="http://schemas.microsoft.com/office/powerpoint/2010/main" val="214953269"/>
              </p:ext>
            </p:extLst>
          </p:nvPr>
        </p:nvGraphicFramePr>
        <p:xfrm>
          <a:off x="495985" y="1220209"/>
          <a:ext cx="10825872" cy="1508760"/>
        </p:xfrm>
        <a:graphic>
          <a:graphicData uri="http://schemas.openxmlformats.org/drawingml/2006/table">
            <a:tbl>
              <a:tblPr firstRow="1" bandRow="1">
                <a:tableStyleId>{5940675A-B579-460E-94D1-54222C63F5DA}</a:tableStyleId>
              </a:tblPr>
              <a:tblGrid>
                <a:gridCol w="3914169">
                  <a:extLst>
                    <a:ext uri="{9D8B030D-6E8A-4147-A177-3AD203B41FA5}">
                      <a16:colId xmlns:a16="http://schemas.microsoft.com/office/drawing/2014/main" val="370141080"/>
                    </a:ext>
                  </a:extLst>
                </a:gridCol>
                <a:gridCol w="2873829">
                  <a:extLst>
                    <a:ext uri="{9D8B030D-6E8A-4147-A177-3AD203B41FA5}">
                      <a16:colId xmlns:a16="http://schemas.microsoft.com/office/drawing/2014/main" val="1801078490"/>
                    </a:ext>
                  </a:extLst>
                </a:gridCol>
                <a:gridCol w="1335314">
                  <a:extLst>
                    <a:ext uri="{9D8B030D-6E8A-4147-A177-3AD203B41FA5}">
                      <a16:colId xmlns:a16="http://schemas.microsoft.com/office/drawing/2014/main" val="2893771336"/>
                    </a:ext>
                  </a:extLst>
                </a:gridCol>
                <a:gridCol w="1262743">
                  <a:extLst>
                    <a:ext uri="{9D8B030D-6E8A-4147-A177-3AD203B41FA5}">
                      <a16:colId xmlns:a16="http://schemas.microsoft.com/office/drawing/2014/main" val="313800939"/>
                    </a:ext>
                  </a:extLst>
                </a:gridCol>
                <a:gridCol w="1439817">
                  <a:extLst>
                    <a:ext uri="{9D8B030D-6E8A-4147-A177-3AD203B41FA5}">
                      <a16:colId xmlns:a16="http://schemas.microsoft.com/office/drawing/2014/main" val="1062918068"/>
                    </a:ext>
                  </a:extLst>
                </a:gridCol>
              </a:tblGrid>
              <a:tr h="370840">
                <a:tc>
                  <a:txBody>
                    <a:bodyPr/>
                    <a:lstStyle/>
                    <a:p>
                      <a:endParaRPr lang="es-419" sz="2000" dirty="0">
                        <a:solidFill>
                          <a:schemeClr val="tx1"/>
                        </a:solidFill>
                        <a:latin typeface="Arial" panose="020B0604020202020204" pitchFamily="34" charset="0"/>
                        <a:cs typeface="Arial" panose="020B0604020202020204" pitchFamily="34" charset="0"/>
                      </a:endParaRPr>
                    </a:p>
                  </a:txBody>
                  <a:tcPr/>
                </a:tc>
                <a:tc>
                  <a:txBody>
                    <a:bodyPr/>
                    <a:lstStyle/>
                    <a:p>
                      <a:r>
                        <a:rPr lang="es-419" sz="2400" b="1" dirty="0">
                          <a:solidFill>
                            <a:schemeClr val="tx1"/>
                          </a:solidFill>
                          <a:latin typeface="Arial" panose="020B0604020202020204" pitchFamily="34" charset="0"/>
                          <a:cs typeface="Arial" panose="020B0604020202020204" pitchFamily="34" charset="0"/>
                        </a:rPr>
                        <a:t>Socios /años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b="1" dirty="0">
                          <a:solidFill>
                            <a:schemeClr val="tx1"/>
                          </a:solidFill>
                          <a:latin typeface="Arial" panose="020B0604020202020204" pitchFamily="34" charset="0"/>
                          <a:cs typeface="Arial" panose="020B0604020202020204" pitchFamily="34" charset="0"/>
                        </a:rPr>
                        <a:t>2023</a:t>
                      </a:r>
                    </a:p>
                  </a:txBody>
                  <a:tcPr/>
                </a:tc>
                <a:tc>
                  <a:txBody>
                    <a:bodyPr/>
                    <a:lstStyle/>
                    <a:p>
                      <a:pPr algn="ctr"/>
                      <a:r>
                        <a:rPr lang="es-419" sz="2400" b="1" dirty="0">
                          <a:solidFill>
                            <a:schemeClr val="tx1"/>
                          </a:solidFill>
                          <a:latin typeface="Arial" panose="020B0604020202020204" pitchFamily="34" charset="0"/>
                          <a:cs typeface="Arial" panose="020B0604020202020204" pitchFamily="34" charset="0"/>
                        </a:rPr>
                        <a:t>2024</a:t>
                      </a:r>
                    </a:p>
                  </a:txBody>
                  <a:tcPr/>
                </a:tc>
                <a:tc>
                  <a:txBody>
                    <a:bodyPr/>
                    <a:lstStyle/>
                    <a:p>
                      <a:pPr algn="ctr"/>
                      <a:r>
                        <a:rPr lang="es-419" sz="2400" b="1" dirty="0">
                          <a:solidFill>
                            <a:schemeClr val="tx1"/>
                          </a:solidFill>
                          <a:latin typeface="Arial" panose="020B0604020202020204" pitchFamily="34" charset="0"/>
                          <a:cs typeface="Arial" panose="020B0604020202020204" pitchFamily="34" charset="0"/>
                        </a:rPr>
                        <a:t>2025</a:t>
                      </a:r>
                    </a:p>
                  </a:txBody>
                  <a:tcPr/>
                </a:tc>
                <a:extLst>
                  <a:ext uri="{0D108BD9-81ED-4DB2-BD59-A6C34878D82A}">
                    <a16:rowId xmlns:a16="http://schemas.microsoft.com/office/drawing/2014/main" val="3497033001"/>
                  </a:ext>
                </a:extLst>
              </a:tr>
              <a:tr h="37084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Número de socios en los últimos tres años </a:t>
                      </a:r>
                      <a:endParaRPr lang="es-419" sz="2400" i="1"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Personas naturales</a:t>
                      </a:r>
                      <a:endParaRPr lang="es-419" sz="2400" i="1" dirty="0">
                        <a:latin typeface="Arial" panose="020B0604020202020204" pitchFamily="34" charset="0"/>
                        <a:cs typeface="Arial" panose="020B0604020202020204" pitchFamily="34" charset="0"/>
                      </a:endParaRPr>
                    </a:p>
                  </a:txBody>
                  <a:tcPr anchor="ctr"/>
                </a:tc>
                <a:tc>
                  <a:txBody>
                    <a:bodyPr/>
                    <a:lstStyle/>
                    <a:p>
                      <a:pPr algn="ctr"/>
                      <a:r>
                        <a:rPr lang="es-419" sz="2400" i="1" dirty="0">
                          <a:latin typeface="Arial" panose="020B0604020202020204" pitchFamily="34" charset="0"/>
                          <a:cs typeface="Arial" panose="020B0604020202020204" pitchFamily="34" charset="0"/>
                        </a:rPr>
                        <a:t>14.001</a:t>
                      </a:r>
                    </a:p>
                  </a:txBody>
                  <a:tcPr anchor="ctr"/>
                </a:tc>
                <a:tc>
                  <a:txBody>
                    <a:bodyPr/>
                    <a:lstStyle/>
                    <a:p>
                      <a:pPr algn="ctr"/>
                      <a:r>
                        <a:rPr lang="es-419" sz="2400" i="1" dirty="0">
                          <a:latin typeface="Arial" panose="020B0604020202020204" pitchFamily="34" charset="0"/>
                          <a:cs typeface="Arial" panose="020B0604020202020204" pitchFamily="34" charset="0"/>
                        </a:rPr>
                        <a:t>15.174</a:t>
                      </a:r>
                    </a:p>
                  </a:txBody>
                  <a:tcPr anchor="ctr"/>
                </a:tc>
                <a:tc>
                  <a:txBody>
                    <a:bodyPr/>
                    <a:lstStyle/>
                    <a:p>
                      <a:pPr algn="ctr"/>
                      <a:r>
                        <a:rPr lang="es-419" sz="2400" i="1" dirty="0">
                          <a:latin typeface="Arial" panose="020B0604020202020204" pitchFamily="34" charset="0"/>
                          <a:cs typeface="Arial" panose="020B0604020202020204" pitchFamily="34" charset="0"/>
                        </a:rPr>
                        <a:t>15.765</a:t>
                      </a:r>
                    </a:p>
                  </a:txBody>
                  <a:tcPr anchor="ctr"/>
                </a:tc>
                <a:extLst>
                  <a:ext uri="{0D108BD9-81ED-4DB2-BD59-A6C34878D82A}">
                    <a16:rowId xmlns:a16="http://schemas.microsoft.com/office/drawing/2014/main" val="3169113140"/>
                  </a:ext>
                </a:extLst>
              </a:tr>
              <a:tr h="448903">
                <a:tc v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r>
                        <a:rPr lang="es-419" sz="2400" dirty="0">
                          <a:latin typeface="Arial" panose="020B0604020202020204" pitchFamily="34" charset="0"/>
                          <a:cs typeface="Arial" panose="020B0604020202020204" pitchFamily="34" charset="0"/>
                        </a:rPr>
                        <a:t>Personas jurídicas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2400" i="1" dirty="0">
                          <a:latin typeface="Arial" panose="020B0604020202020204" pitchFamily="34" charset="0"/>
                          <a:cs typeface="Arial" panose="020B0604020202020204" pitchFamily="34" charset="0"/>
                        </a:rPr>
                        <a:t>235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2400" i="1" dirty="0">
                          <a:latin typeface="Arial" panose="020B0604020202020204" pitchFamily="34" charset="0"/>
                          <a:cs typeface="Arial" panose="020B0604020202020204" pitchFamily="34" charset="0"/>
                        </a:rPr>
                        <a:t>235</a:t>
                      </a:r>
                    </a:p>
                  </a:txBody>
                  <a:tcPr/>
                </a:tc>
                <a:tc>
                  <a:txBody>
                    <a:bodyPr/>
                    <a:lstStyle/>
                    <a:p>
                      <a:pPr algn="ctr"/>
                      <a:r>
                        <a:rPr lang="es-419" sz="2400" dirty="0">
                          <a:solidFill>
                            <a:schemeClr val="tx1"/>
                          </a:solidFill>
                          <a:latin typeface="Arial" panose="020B0604020202020204" pitchFamily="34" charset="0"/>
                          <a:cs typeface="Arial" panose="020B0604020202020204" pitchFamily="34" charset="0"/>
                        </a:rPr>
                        <a:t>236</a:t>
                      </a:r>
                    </a:p>
                  </a:txBody>
                  <a:tcPr/>
                </a:tc>
                <a:extLst>
                  <a:ext uri="{0D108BD9-81ED-4DB2-BD59-A6C34878D82A}">
                    <a16:rowId xmlns:a16="http://schemas.microsoft.com/office/drawing/2014/main" val="1987965047"/>
                  </a:ext>
                </a:extLst>
              </a:tr>
              <a:tr h="0">
                <a:tc gridSpan="5">
                  <a:txBody>
                    <a:bodyPr/>
                    <a:lstStyle/>
                    <a:p>
                      <a:endParaRPr lang="es-419" sz="300" dirty="0">
                        <a:solidFill>
                          <a:schemeClr val="tx1"/>
                        </a:solidFill>
                      </a:endParaRPr>
                    </a:p>
                  </a:txBody>
                  <a:tcPr/>
                </a:tc>
                <a:tc hMerge="1">
                  <a:txBody>
                    <a:bodyPr/>
                    <a:lstStyle/>
                    <a:p>
                      <a:endParaRPr lang="es-419"/>
                    </a:p>
                  </a:txBody>
                  <a:tcPr/>
                </a:tc>
                <a:tc hMerge="1">
                  <a:txBody>
                    <a:bodyPr/>
                    <a:lstStyle/>
                    <a:p>
                      <a:endParaRPr lang="es-419"/>
                    </a:p>
                  </a:txBody>
                  <a:tcPr/>
                </a:tc>
                <a:tc hMerge="1">
                  <a:txBody>
                    <a:bodyPr/>
                    <a:lstStyle/>
                    <a:p>
                      <a:endParaRPr lang="es-419" sz="2000" dirty="0"/>
                    </a:p>
                  </a:txBody>
                  <a:tcPr/>
                </a:tc>
                <a:tc hMerge="1">
                  <a:txBody>
                    <a:bodyPr/>
                    <a:lstStyle/>
                    <a:p>
                      <a:endParaRPr lang="es-419" sz="2000" dirty="0"/>
                    </a:p>
                  </a:txBody>
                  <a:tcPr/>
                </a:tc>
                <a:extLst>
                  <a:ext uri="{0D108BD9-81ED-4DB2-BD59-A6C34878D82A}">
                    <a16:rowId xmlns:a16="http://schemas.microsoft.com/office/drawing/2014/main" val="3652172872"/>
                  </a:ext>
                </a:extLst>
              </a:tr>
            </a:tbl>
          </a:graphicData>
        </a:graphic>
      </p:graphicFrame>
      <p:graphicFrame>
        <p:nvGraphicFramePr>
          <p:cNvPr id="6" name="Tabla 5">
            <a:extLst>
              <a:ext uri="{FF2B5EF4-FFF2-40B4-BE49-F238E27FC236}">
                <a16:creationId xmlns:a16="http://schemas.microsoft.com/office/drawing/2014/main" id="{7F98D97B-DB90-7819-2DFC-2B074A9F6245}"/>
              </a:ext>
            </a:extLst>
          </p:cNvPr>
          <p:cNvGraphicFramePr>
            <a:graphicFrameLocks noGrp="1"/>
          </p:cNvGraphicFramePr>
          <p:nvPr>
            <p:extLst>
              <p:ext uri="{D42A27DB-BD31-4B8C-83A1-F6EECF244321}">
                <p14:modId xmlns:p14="http://schemas.microsoft.com/office/powerpoint/2010/main" val="3132289925"/>
              </p:ext>
            </p:extLst>
          </p:nvPr>
        </p:nvGraphicFramePr>
        <p:xfrm>
          <a:off x="495985" y="2949688"/>
          <a:ext cx="10825870" cy="3200400"/>
        </p:xfrm>
        <a:graphic>
          <a:graphicData uri="http://schemas.openxmlformats.org/drawingml/2006/table">
            <a:tbl>
              <a:tblPr firstRow="1" bandRow="1">
                <a:tableStyleId>{5940675A-B579-460E-94D1-54222C63F5DA}</a:tableStyleId>
              </a:tblPr>
              <a:tblGrid>
                <a:gridCol w="4461868">
                  <a:extLst>
                    <a:ext uri="{9D8B030D-6E8A-4147-A177-3AD203B41FA5}">
                      <a16:colId xmlns:a16="http://schemas.microsoft.com/office/drawing/2014/main" val="3026274734"/>
                    </a:ext>
                  </a:extLst>
                </a:gridCol>
                <a:gridCol w="4865643">
                  <a:extLst>
                    <a:ext uri="{9D8B030D-6E8A-4147-A177-3AD203B41FA5}">
                      <a16:colId xmlns:a16="http://schemas.microsoft.com/office/drawing/2014/main" val="1855647615"/>
                    </a:ext>
                  </a:extLst>
                </a:gridCol>
                <a:gridCol w="1498359">
                  <a:extLst>
                    <a:ext uri="{9D8B030D-6E8A-4147-A177-3AD203B41FA5}">
                      <a16:colId xmlns:a16="http://schemas.microsoft.com/office/drawing/2014/main" val="1918030456"/>
                    </a:ext>
                  </a:extLst>
                </a:gridCol>
              </a:tblGrid>
              <a:tr h="318562">
                <a:tc gridSpan="3">
                  <a:txBody>
                    <a:bodyPr/>
                    <a:lstStyle/>
                    <a:p>
                      <a:pPr algn="r"/>
                      <a:r>
                        <a:rPr lang="es-419" sz="2400" b="1" dirty="0">
                          <a:solidFill>
                            <a:schemeClr val="tx1"/>
                          </a:solidFill>
                          <a:latin typeface="Arial" panose="020B0604020202020204" pitchFamily="34" charset="0"/>
                          <a:cs typeface="Arial" panose="020B0604020202020204" pitchFamily="34" charset="0"/>
                        </a:rPr>
                        <a:t>AÑO 2025</a:t>
                      </a:r>
                    </a:p>
                  </a:txBody>
                  <a:tcPr/>
                </a:tc>
                <a:tc hMerge="1">
                  <a:txBody>
                    <a:bodyPr/>
                    <a:lstStyle/>
                    <a:p>
                      <a:endParaRPr lang="es-419" dirty="0"/>
                    </a:p>
                  </a:txBody>
                  <a:tcPr/>
                </a:tc>
                <a:tc hMerge="1">
                  <a:txBody>
                    <a:bodyPr/>
                    <a:lstStyle/>
                    <a:p>
                      <a:endParaRPr dirty="0"/>
                    </a:p>
                  </a:txBody>
                  <a:tcPr anchor="ctr"/>
                </a:tc>
                <a:extLst>
                  <a:ext uri="{0D108BD9-81ED-4DB2-BD59-A6C34878D82A}">
                    <a16:rowId xmlns:a16="http://schemas.microsoft.com/office/drawing/2014/main" val="2221772328"/>
                  </a:ext>
                </a:extLst>
              </a:tr>
              <a:tr h="318562">
                <a:tc rowSpan="4">
                  <a:txBody>
                    <a:bodyPr/>
                    <a:lstStyle/>
                    <a:p>
                      <a:pPr algn="l"/>
                      <a:r>
                        <a:rPr lang="es-419" sz="2400" dirty="0">
                          <a:latin typeface="Arial" panose="020B0604020202020204" pitchFamily="34" charset="0"/>
                          <a:cs typeface="Arial" panose="020B0604020202020204" pitchFamily="34" charset="0"/>
                        </a:rPr>
                        <a:t>Clasificación de los socios por tiempo de permanencia </a:t>
                      </a:r>
                    </a:p>
                  </a:txBody>
                  <a:tcPr anchor="ctr"/>
                </a:tc>
                <a:tc>
                  <a:txBody>
                    <a:bodyPr/>
                    <a:lstStyle/>
                    <a:p>
                      <a:r>
                        <a:rPr lang="es-419" sz="2400" dirty="0">
                          <a:latin typeface="Arial" panose="020B0604020202020204" pitchFamily="34" charset="0"/>
                          <a:cs typeface="Arial" panose="020B0604020202020204" pitchFamily="34" charset="0"/>
                        </a:rPr>
                        <a:t>Menos de un año</a:t>
                      </a:r>
                    </a:p>
                  </a:txBody>
                  <a:tcPr/>
                </a:tc>
                <a:tc>
                  <a:txBody>
                    <a:bodyPr/>
                    <a:lstStyle/>
                    <a:p>
                      <a:pPr algn="r"/>
                      <a:r>
                        <a:rPr lang="es-419" sz="2400" dirty="0">
                          <a:latin typeface="Arial" panose="020B0604020202020204" pitchFamily="34" charset="0"/>
                          <a:cs typeface="Arial" panose="020B0604020202020204" pitchFamily="34" charset="0"/>
                        </a:rPr>
                        <a:t>913 </a:t>
                      </a:r>
                    </a:p>
                  </a:txBody>
                  <a:tcPr>
                    <a:noFill/>
                  </a:tcPr>
                </a:tc>
                <a:extLst>
                  <a:ext uri="{0D108BD9-81ED-4DB2-BD59-A6C34878D82A}">
                    <a16:rowId xmlns:a16="http://schemas.microsoft.com/office/drawing/2014/main" val="2889146850"/>
                  </a:ext>
                </a:extLst>
              </a:tr>
              <a:tr h="318562">
                <a:tc vMerge="1">
                  <a:txBody>
                    <a:bodyPr/>
                    <a:lstStyle/>
                    <a:p>
                      <a:endParaRPr lang="es-419" dirty="0"/>
                    </a:p>
                  </a:txBody>
                  <a:tcPr/>
                </a:tc>
                <a:tc>
                  <a:txBody>
                    <a:bodyPr/>
                    <a:lstStyle/>
                    <a:p>
                      <a:r>
                        <a:rPr lang="es-419" sz="2400" dirty="0">
                          <a:latin typeface="Arial" panose="020B0604020202020204" pitchFamily="34" charset="0"/>
                          <a:cs typeface="Arial" panose="020B0604020202020204" pitchFamily="34" charset="0"/>
                        </a:rPr>
                        <a:t>De más de un año a 3 años</a:t>
                      </a:r>
                    </a:p>
                  </a:txBody>
                  <a:tcPr/>
                </a:tc>
                <a:tc>
                  <a:txBody>
                    <a:bodyPr/>
                    <a:lstStyle/>
                    <a:p>
                      <a:pPr algn="r"/>
                      <a:r>
                        <a:rPr lang="es-419" sz="2400" dirty="0">
                          <a:latin typeface="Arial" panose="020B0604020202020204" pitchFamily="34" charset="0"/>
                          <a:cs typeface="Arial" panose="020B0604020202020204" pitchFamily="34" charset="0"/>
                        </a:rPr>
                        <a:t>3.494</a:t>
                      </a:r>
                    </a:p>
                  </a:txBody>
                  <a:tcPr>
                    <a:noFill/>
                  </a:tcPr>
                </a:tc>
                <a:extLst>
                  <a:ext uri="{0D108BD9-81ED-4DB2-BD59-A6C34878D82A}">
                    <a16:rowId xmlns:a16="http://schemas.microsoft.com/office/drawing/2014/main" val="728012086"/>
                  </a:ext>
                </a:extLst>
              </a:tr>
              <a:tr h="318562">
                <a:tc vMerge="1">
                  <a:txBody>
                    <a:bodyPr/>
                    <a:lstStyle/>
                    <a:p>
                      <a:endParaRPr lang="es-419" dirty="0"/>
                    </a:p>
                  </a:txBody>
                  <a:tcPr/>
                </a:tc>
                <a:tc>
                  <a:txBody>
                    <a:bodyPr/>
                    <a:lstStyle/>
                    <a:p>
                      <a:r>
                        <a:rPr lang="es-419" sz="2400" dirty="0">
                          <a:latin typeface="Arial" panose="020B0604020202020204" pitchFamily="34" charset="0"/>
                          <a:cs typeface="Arial" panose="020B0604020202020204" pitchFamily="34" charset="0"/>
                        </a:rPr>
                        <a:t>De más de 3 años a 5 años</a:t>
                      </a:r>
                    </a:p>
                  </a:txBody>
                  <a:tcPr/>
                </a:tc>
                <a:tc>
                  <a:txBody>
                    <a:bodyPr/>
                    <a:lstStyle/>
                    <a:p>
                      <a:pPr algn="r"/>
                      <a:r>
                        <a:rPr lang="es-419" sz="2400" dirty="0">
                          <a:latin typeface="Arial" panose="020B0604020202020204" pitchFamily="34" charset="0"/>
                          <a:cs typeface="Arial" panose="020B0604020202020204" pitchFamily="34" charset="0"/>
                        </a:rPr>
                        <a:t>3.644</a:t>
                      </a:r>
                    </a:p>
                  </a:txBody>
                  <a:tcPr>
                    <a:noFill/>
                  </a:tcPr>
                </a:tc>
                <a:extLst>
                  <a:ext uri="{0D108BD9-81ED-4DB2-BD59-A6C34878D82A}">
                    <a16:rowId xmlns:a16="http://schemas.microsoft.com/office/drawing/2014/main" val="65792436"/>
                  </a:ext>
                </a:extLst>
              </a:tr>
              <a:tr h="318562">
                <a:tc vMerge="1">
                  <a:txBody>
                    <a:bodyPr/>
                    <a:lstStyle/>
                    <a:p>
                      <a:endParaRPr lang="es-419" dirty="0"/>
                    </a:p>
                  </a:txBody>
                  <a:tcPr/>
                </a:tc>
                <a:tc>
                  <a:txBody>
                    <a:bodyPr/>
                    <a:lstStyle/>
                    <a:p>
                      <a:r>
                        <a:rPr lang="es-419" sz="2400" dirty="0">
                          <a:latin typeface="Arial" panose="020B0604020202020204" pitchFamily="34" charset="0"/>
                          <a:cs typeface="Arial" panose="020B0604020202020204" pitchFamily="34" charset="0"/>
                        </a:rPr>
                        <a:t>Más de 5 años</a:t>
                      </a:r>
                    </a:p>
                  </a:txBody>
                  <a:tcPr/>
                </a:tc>
                <a:tc>
                  <a:txBody>
                    <a:bodyPr/>
                    <a:lstStyle/>
                    <a:p>
                      <a:pPr algn="r"/>
                      <a:r>
                        <a:rPr lang="es-419" sz="2400" dirty="0">
                          <a:latin typeface="Arial" panose="020B0604020202020204" pitchFamily="34" charset="0"/>
                          <a:cs typeface="Arial" panose="020B0604020202020204" pitchFamily="34" charset="0"/>
                        </a:rPr>
                        <a:t>9.846</a:t>
                      </a:r>
                    </a:p>
                  </a:txBody>
                  <a:tcPr>
                    <a:noFill/>
                  </a:tcPr>
                </a:tc>
                <a:extLst>
                  <a:ext uri="{0D108BD9-81ED-4DB2-BD59-A6C34878D82A}">
                    <a16:rowId xmlns:a16="http://schemas.microsoft.com/office/drawing/2014/main" val="2296280178"/>
                  </a:ext>
                </a:extLst>
              </a:tr>
              <a:tr h="318562">
                <a:tc gridSpan="2">
                  <a:txBody>
                    <a:bodyPr/>
                    <a:lstStyle/>
                    <a:p>
                      <a:r>
                        <a:rPr lang="es-419" sz="2400" dirty="0">
                          <a:latin typeface="Arial" panose="020B0604020202020204" pitchFamily="34" charset="0"/>
                          <a:cs typeface="Arial" panose="020B0604020202020204" pitchFamily="34" charset="0"/>
                        </a:rPr>
                        <a:t>Número de nuevos socios</a:t>
                      </a:r>
                    </a:p>
                  </a:txBody>
                  <a:tcPr/>
                </a:tc>
                <a:tc hMerge="1">
                  <a:txBody>
                    <a:bodyPr/>
                    <a:lstStyle/>
                    <a:p>
                      <a:endParaRPr lang="es-419" sz="2400" dirty="0"/>
                    </a:p>
                  </a:txBody>
                  <a:tcPr/>
                </a:tc>
                <a:tc>
                  <a:txBody>
                    <a:bodyPr/>
                    <a:lstStyle/>
                    <a:p>
                      <a:pPr algn="r"/>
                      <a:r>
                        <a:rPr lang="es-419" sz="2400" dirty="0">
                          <a:latin typeface="Arial" panose="020B0604020202020204" pitchFamily="34" charset="0"/>
                          <a:cs typeface="Arial" panose="020B0604020202020204" pitchFamily="34" charset="0"/>
                        </a:rPr>
                        <a:t>913</a:t>
                      </a:r>
                    </a:p>
                  </a:txBody>
                  <a:tcPr/>
                </a:tc>
                <a:extLst>
                  <a:ext uri="{0D108BD9-81ED-4DB2-BD59-A6C34878D82A}">
                    <a16:rowId xmlns:a16="http://schemas.microsoft.com/office/drawing/2014/main" val="1839989637"/>
                  </a:ext>
                </a:extLst>
              </a:tr>
              <a:tr h="318562">
                <a:tc gridSpan="2">
                  <a:txBody>
                    <a:bodyPr/>
                    <a:lstStyle/>
                    <a:p>
                      <a:r>
                        <a:rPr lang="es-419" sz="2400" dirty="0">
                          <a:latin typeface="Arial" panose="020B0604020202020204" pitchFamily="34" charset="0"/>
                          <a:cs typeface="Arial" panose="020B0604020202020204" pitchFamily="34" charset="0"/>
                        </a:rPr>
                        <a:t>Número de socios que se retiraron </a:t>
                      </a:r>
                    </a:p>
                  </a:txBody>
                  <a:tcPr/>
                </a:tc>
                <a:tc hMerge="1">
                  <a:txBody>
                    <a:bodyPr/>
                    <a:lstStyle/>
                    <a:p>
                      <a:endParaRPr lang="es-419" dirty="0"/>
                    </a:p>
                  </a:txBody>
                  <a:tcPr/>
                </a:tc>
                <a:tc>
                  <a:txBody>
                    <a:bodyPr/>
                    <a:lstStyle/>
                    <a:p>
                      <a:pPr algn="r"/>
                      <a:r>
                        <a:rPr lang="es-419" sz="2400" dirty="0">
                          <a:latin typeface="Arial" panose="020B0604020202020204" pitchFamily="34" charset="0"/>
                          <a:cs typeface="Arial" panose="020B0604020202020204" pitchFamily="34" charset="0"/>
                        </a:rPr>
                        <a:t>329</a:t>
                      </a:r>
                    </a:p>
                  </a:txBody>
                  <a:tcPr/>
                </a:tc>
                <a:extLst>
                  <a:ext uri="{0D108BD9-81ED-4DB2-BD59-A6C34878D82A}">
                    <a16:rowId xmlns:a16="http://schemas.microsoft.com/office/drawing/2014/main" val="1945193314"/>
                  </a:ext>
                </a:extLst>
              </a:tr>
            </a:tbl>
          </a:graphicData>
        </a:graphic>
      </p:graphicFrame>
    </p:spTree>
    <p:extLst>
      <p:ext uri="{BB962C8B-B14F-4D97-AF65-F5344CB8AC3E}">
        <p14:creationId xmlns:p14="http://schemas.microsoft.com/office/powerpoint/2010/main" val="854741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5DFBCAB2-1DD2-7843-4BC9-451801EAAFA9}"/>
              </a:ext>
            </a:extLst>
          </p:cNvPr>
          <p:cNvSpPr txBox="1"/>
          <p:nvPr/>
        </p:nvSpPr>
        <p:spPr>
          <a:xfrm>
            <a:off x="2515373" y="346370"/>
            <a:ext cx="7711071"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ctr"/>
            <a:r>
              <a:rPr lang="es-419" sz="3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6. </a:t>
            </a:r>
            <a:r>
              <a:rPr lang="es-419" sz="3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Indicadores de Buen Gobierno</a:t>
            </a:r>
          </a:p>
        </p:txBody>
      </p:sp>
      <p:sp>
        <p:nvSpPr>
          <p:cNvPr id="3" name="CuadroTexto 2">
            <a:extLst>
              <a:ext uri="{FF2B5EF4-FFF2-40B4-BE49-F238E27FC236}">
                <a16:creationId xmlns:a16="http://schemas.microsoft.com/office/drawing/2014/main" id="{B6C2B3BA-95C0-1979-C223-C94EFC3B8AA5}"/>
              </a:ext>
            </a:extLst>
          </p:cNvPr>
          <p:cNvSpPr txBox="1"/>
          <p:nvPr/>
        </p:nvSpPr>
        <p:spPr>
          <a:xfrm>
            <a:off x="549817" y="692740"/>
            <a:ext cx="3037784"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r>
              <a:rPr lang="es-419" sz="3200" b="1" i="1" dirty="0">
                <a:solidFill>
                  <a:schemeClr val="accent5">
                    <a:lumMod val="75000"/>
                  </a:schemeClr>
                </a:solidFill>
                <a:latin typeface="Arial" panose="020B0604020202020204" pitchFamily="34" charset="0"/>
                <a:cs typeface="Arial" panose="020B0604020202020204" pitchFamily="34" charset="0"/>
              </a:rPr>
              <a:t>b. Clientes</a:t>
            </a:r>
          </a:p>
        </p:txBody>
      </p:sp>
      <p:graphicFrame>
        <p:nvGraphicFramePr>
          <p:cNvPr id="4" name="Tabla 3">
            <a:extLst>
              <a:ext uri="{FF2B5EF4-FFF2-40B4-BE49-F238E27FC236}">
                <a16:creationId xmlns:a16="http://schemas.microsoft.com/office/drawing/2014/main" id="{D6C34097-E1DA-5C54-763A-A28D798BB0E5}"/>
              </a:ext>
            </a:extLst>
          </p:cNvPr>
          <p:cNvGraphicFramePr>
            <a:graphicFrameLocks noGrp="1"/>
          </p:cNvGraphicFramePr>
          <p:nvPr>
            <p:extLst>
              <p:ext uri="{D42A27DB-BD31-4B8C-83A1-F6EECF244321}">
                <p14:modId xmlns:p14="http://schemas.microsoft.com/office/powerpoint/2010/main" val="3575008424"/>
              </p:ext>
            </p:extLst>
          </p:nvPr>
        </p:nvGraphicFramePr>
        <p:xfrm>
          <a:off x="576273" y="1277515"/>
          <a:ext cx="10928825" cy="4709160"/>
        </p:xfrm>
        <a:graphic>
          <a:graphicData uri="http://schemas.openxmlformats.org/drawingml/2006/table">
            <a:tbl>
              <a:tblPr firstRow="1" bandRow="1">
                <a:tableStyleId>{5940675A-B579-460E-94D1-54222C63F5DA}</a:tableStyleId>
              </a:tblPr>
              <a:tblGrid>
                <a:gridCol w="4223472">
                  <a:extLst>
                    <a:ext uri="{9D8B030D-6E8A-4147-A177-3AD203B41FA5}">
                      <a16:colId xmlns:a16="http://schemas.microsoft.com/office/drawing/2014/main" val="1944749052"/>
                    </a:ext>
                  </a:extLst>
                </a:gridCol>
                <a:gridCol w="2835086">
                  <a:extLst>
                    <a:ext uri="{9D8B030D-6E8A-4147-A177-3AD203B41FA5}">
                      <a16:colId xmlns:a16="http://schemas.microsoft.com/office/drawing/2014/main" val="2953983279"/>
                    </a:ext>
                  </a:extLst>
                </a:gridCol>
                <a:gridCol w="489504">
                  <a:extLst>
                    <a:ext uri="{9D8B030D-6E8A-4147-A177-3AD203B41FA5}">
                      <a16:colId xmlns:a16="http://schemas.microsoft.com/office/drawing/2014/main" val="579576913"/>
                    </a:ext>
                  </a:extLst>
                </a:gridCol>
                <a:gridCol w="672064">
                  <a:extLst>
                    <a:ext uri="{9D8B030D-6E8A-4147-A177-3AD203B41FA5}">
                      <a16:colId xmlns:a16="http://schemas.microsoft.com/office/drawing/2014/main" val="3349541365"/>
                    </a:ext>
                  </a:extLst>
                </a:gridCol>
                <a:gridCol w="1524649">
                  <a:extLst>
                    <a:ext uri="{9D8B030D-6E8A-4147-A177-3AD203B41FA5}">
                      <a16:colId xmlns:a16="http://schemas.microsoft.com/office/drawing/2014/main" val="1468779163"/>
                    </a:ext>
                  </a:extLst>
                </a:gridCol>
                <a:gridCol w="1184050">
                  <a:extLst>
                    <a:ext uri="{9D8B030D-6E8A-4147-A177-3AD203B41FA5}">
                      <a16:colId xmlns:a16="http://schemas.microsoft.com/office/drawing/2014/main" val="3728992539"/>
                    </a:ext>
                  </a:extLst>
                </a:gridCol>
              </a:tblGrid>
              <a:tr h="370840">
                <a:tc>
                  <a:txBody>
                    <a:bodyPr/>
                    <a:lstStyle/>
                    <a:p>
                      <a:endParaRPr lang="es-419" sz="2400" dirty="0">
                        <a:latin typeface="Arial" panose="020B0604020202020204" pitchFamily="34" charset="0"/>
                        <a:cs typeface="Arial" panose="020B0604020202020204" pitchFamily="34" charset="0"/>
                      </a:endParaRPr>
                    </a:p>
                  </a:txBody>
                  <a:tcPr/>
                </a:tc>
                <a:tc>
                  <a:txBody>
                    <a:bodyPr/>
                    <a:lstStyle/>
                    <a:p>
                      <a:r>
                        <a:rPr lang="es-419" sz="2400" b="1" dirty="0">
                          <a:solidFill>
                            <a:schemeClr val="tx1"/>
                          </a:solidFill>
                          <a:latin typeface="Arial" panose="020B0604020202020204" pitchFamily="34" charset="0"/>
                          <a:cs typeface="Arial" panose="020B0604020202020204" pitchFamily="34" charset="0"/>
                        </a:rPr>
                        <a:t>Clientes /años</a:t>
                      </a:r>
                    </a:p>
                  </a:txBody>
                  <a:tcPr/>
                </a:tc>
                <a:tc gridSpan="2">
                  <a:txBody>
                    <a:bodyPr/>
                    <a:lstStyle/>
                    <a:p>
                      <a:r>
                        <a:rPr lang="es-419" sz="2400" b="1" dirty="0">
                          <a:solidFill>
                            <a:schemeClr val="tx1"/>
                          </a:solidFill>
                          <a:latin typeface="Arial" panose="020B0604020202020204" pitchFamily="34" charset="0"/>
                          <a:cs typeface="Arial" panose="020B0604020202020204" pitchFamily="34" charset="0"/>
                        </a:rPr>
                        <a:t>2023</a:t>
                      </a:r>
                    </a:p>
                  </a:txBody>
                  <a:tcPr/>
                </a:tc>
                <a:tc hMerge="1">
                  <a:txBody>
                    <a:bodyPr/>
                    <a:lstStyle/>
                    <a:p>
                      <a:pPr algn="ctr"/>
                      <a:r>
                        <a:rPr lang="es-419" sz="2400" dirty="0">
                          <a:solidFill>
                            <a:schemeClr val="tx1"/>
                          </a:solidFill>
                        </a:rPr>
                        <a:t>2021</a:t>
                      </a:r>
                    </a:p>
                  </a:txBody>
                  <a:tcP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ctr"/>
                      <a:r>
                        <a:rPr lang="es-419" sz="2400" b="1" dirty="0">
                          <a:solidFill>
                            <a:schemeClr val="tx1"/>
                          </a:solidFill>
                          <a:latin typeface="Arial" panose="020B0604020202020204" pitchFamily="34" charset="0"/>
                          <a:cs typeface="Arial" panose="020B0604020202020204" pitchFamily="34" charset="0"/>
                        </a:rPr>
                        <a:t>2024</a:t>
                      </a:r>
                    </a:p>
                  </a:txBody>
                  <a:tcPr/>
                </a:tc>
                <a:tc>
                  <a:txBody>
                    <a:bodyPr/>
                    <a:lstStyle/>
                    <a:p>
                      <a:pPr algn="ctr"/>
                      <a:r>
                        <a:rPr lang="es-419" sz="2400" b="1" dirty="0">
                          <a:solidFill>
                            <a:schemeClr val="tx1"/>
                          </a:solidFill>
                          <a:latin typeface="Arial" panose="020B0604020202020204" pitchFamily="34" charset="0"/>
                          <a:cs typeface="Arial" panose="020B0604020202020204" pitchFamily="34" charset="0"/>
                        </a:rPr>
                        <a:t>2025</a:t>
                      </a:r>
                      <a:endParaRPr lang="es-419"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57961052"/>
                  </a:ext>
                </a:extLst>
              </a:tr>
              <a:tr h="32004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Número de clientes  en los últimos tres años </a:t>
                      </a:r>
                    </a:p>
                  </a:txBody>
                  <a:tcPr anchor="ctr"/>
                </a:tc>
                <a:tc>
                  <a:txBody>
                    <a:bodyPr/>
                    <a:lstStyle/>
                    <a:p>
                      <a:r>
                        <a:rPr lang="es-419" sz="2400" dirty="0">
                          <a:latin typeface="Arial" panose="020B0604020202020204" pitchFamily="34" charset="0"/>
                          <a:cs typeface="Arial" panose="020B0604020202020204" pitchFamily="34" charset="0"/>
                        </a:rPr>
                        <a:t>Personas naturales</a:t>
                      </a:r>
                      <a:endParaRPr lang="es-419" sz="2400" i="1" dirty="0">
                        <a:latin typeface="Arial" panose="020B0604020202020204" pitchFamily="34" charset="0"/>
                        <a:cs typeface="Arial" panose="020B0604020202020204" pitchFamily="34" charset="0"/>
                      </a:endParaRPr>
                    </a:p>
                  </a:txBody>
                  <a:tcPr/>
                </a:tc>
                <a:tc gridSpan="2">
                  <a:txBody>
                    <a:bodyPr/>
                    <a:lstStyle/>
                    <a:p>
                      <a:pPr algn="ctr"/>
                      <a:r>
                        <a:rPr lang="es-419" sz="2400" i="0" dirty="0">
                          <a:latin typeface="Arial" panose="020B0604020202020204" pitchFamily="34" charset="0"/>
                          <a:cs typeface="Arial" panose="020B0604020202020204" pitchFamily="34" charset="0"/>
                        </a:rPr>
                        <a:t>4.953</a:t>
                      </a:r>
                    </a:p>
                  </a:txBody>
                  <a:tcPr anchor="ctr"/>
                </a:tc>
                <a:tc hMerge="1">
                  <a:txBody>
                    <a:bodyPr/>
                    <a:lstStyle/>
                    <a:p>
                      <a:pPr algn="ctr"/>
                      <a:r>
                        <a:rPr lang="es-419" sz="2400" i="1" dirty="0"/>
                        <a:t>2.528</a:t>
                      </a: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ctr"/>
                      <a:r>
                        <a:rPr lang="es-419" sz="2400" i="0" dirty="0">
                          <a:latin typeface="Arial" panose="020B0604020202020204" pitchFamily="34" charset="0"/>
                          <a:cs typeface="Arial" panose="020B0604020202020204" pitchFamily="34" charset="0"/>
                        </a:rPr>
                        <a:t>6.562</a:t>
                      </a:r>
                    </a:p>
                  </a:txBody>
                  <a:tcPr anchor="ctr"/>
                </a:tc>
                <a:tc>
                  <a:txBody>
                    <a:bodyPr/>
                    <a:lstStyle/>
                    <a:p>
                      <a:pPr algn="ctr"/>
                      <a:r>
                        <a:rPr lang="es-419" sz="2400" dirty="0">
                          <a:latin typeface="Arial" panose="020B0604020202020204" pitchFamily="34" charset="0"/>
                          <a:cs typeface="Arial" panose="020B0604020202020204" pitchFamily="34" charset="0"/>
                        </a:rPr>
                        <a:t>6.505</a:t>
                      </a:r>
                    </a:p>
                  </a:txBody>
                  <a:tcPr anchor="ctr">
                    <a:noFill/>
                  </a:tcPr>
                </a:tc>
                <a:extLst>
                  <a:ext uri="{0D108BD9-81ED-4DB2-BD59-A6C34878D82A}">
                    <a16:rowId xmlns:a16="http://schemas.microsoft.com/office/drawing/2014/main" val="477307607"/>
                  </a:ext>
                </a:extLst>
              </a:tr>
              <a:tr h="437309">
                <a:tc vMerge="1">
                  <a:txBody>
                    <a:bodyPr/>
                    <a:lstStyle/>
                    <a:p>
                      <a:endParaRPr lang="es-419" sz="21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Personas jurídicas </a:t>
                      </a:r>
                      <a:endParaRPr lang="es-419" sz="2400" i="1" dirty="0">
                        <a:latin typeface="Arial" panose="020B0604020202020204" pitchFamily="34" charset="0"/>
                        <a:cs typeface="Arial" panose="020B0604020202020204"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2400" i="0" dirty="0">
                          <a:latin typeface="Arial" panose="020B0604020202020204" pitchFamily="34" charset="0"/>
                          <a:cs typeface="Arial" panose="020B0604020202020204" pitchFamily="34" charset="0"/>
                        </a:rPr>
                        <a:t>247</a:t>
                      </a:r>
                    </a:p>
                  </a:txBody>
                  <a:tcPr anchor="ctr"/>
                </a:tc>
                <a:tc hMerge="1">
                  <a:txBody>
                    <a:bodyPr/>
                    <a:lstStyle/>
                    <a:p>
                      <a:pPr algn="ctr"/>
                      <a:r>
                        <a:rPr lang="es-419" sz="2400" i="1" dirty="0"/>
                        <a:t>122</a:t>
                      </a: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2400" i="0" dirty="0">
                          <a:latin typeface="Arial" panose="020B0604020202020204" pitchFamily="34" charset="0"/>
                          <a:cs typeface="Arial" panose="020B0604020202020204" pitchFamily="34" charset="0"/>
                        </a:rPr>
                        <a:t>248</a:t>
                      </a:r>
                    </a:p>
                  </a:txBody>
                  <a:tcPr anchor="ctr"/>
                </a:tc>
                <a:tc>
                  <a:txBody>
                    <a:bodyPr/>
                    <a:lstStyle/>
                    <a:p>
                      <a:pPr algn="ctr"/>
                      <a:r>
                        <a:rPr lang="es-419" sz="2400" dirty="0">
                          <a:latin typeface="Arial" panose="020B0604020202020204" pitchFamily="34" charset="0"/>
                          <a:cs typeface="Arial" panose="020B0604020202020204" pitchFamily="34" charset="0"/>
                        </a:rPr>
                        <a:t>249</a:t>
                      </a:r>
                    </a:p>
                  </a:txBody>
                  <a:tcPr anchor="ctr">
                    <a:noFill/>
                  </a:tcPr>
                </a:tc>
                <a:extLst>
                  <a:ext uri="{0D108BD9-81ED-4DB2-BD59-A6C34878D82A}">
                    <a16:rowId xmlns:a16="http://schemas.microsoft.com/office/drawing/2014/main" val="2646730249"/>
                  </a:ext>
                </a:extLst>
              </a:tr>
              <a:tr h="0">
                <a:tc gridSpan="6">
                  <a:txBody>
                    <a:bodyPr/>
                    <a:lstStyle/>
                    <a:p>
                      <a:endParaRPr lang="es-419" sz="300" i="1" dirty="0"/>
                    </a:p>
                  </a:txBody>
                  <a:tcPr anchor="ctr"/>
                </a:tc>
                <a:tc hMerge="1">
                  <a:txBody>
                    <a:bodyPr/>
                    <a:lstStyle/>
                    <a:p>
                      <a:endParaRPr lang="es-419" sz="2000" i="1" dirty="0"/>
                    </a:p>
                  </a:txBody>
                  <a:tcP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lang="es-419"/>
                    </a:p>
                  </a:txBody>
                  <a:tcPr/>
                </a:tc>
                <a:tc hMerge="1">
                  <a:txBody>
                    <a:bodyPr/>
                    <a:lstStyle/>
                    <a:p>
                      <a:pPr algn="r"/>
                      <a:endParaRPr lang="es-419" sz="2000" b="1" i="0"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pPr algn="r"/>
                      <a:endParaRPr lang="es-419" sz="21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pPr algn="r"/>
                      <a:endParaRPr lang="es-419" sz="2000" b="1" i="0"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3997786271"/>
                  </a:ext>
                </a:extLst>
              </a:tr>
              <a:tr h="370840">
                <a:tc gridSpan="6">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419" sz="2400" b="1" dirty="0">
                          <a:latin typeface="Arial" panose="020B0604020202020204" pitchFamily="34" charset="0"/>
                          <a:cs typeface="Arial" panose="020B0604020202020204" pitchFamily="34" charset="0"/>
                        </a:rPr>
                        <a:t>AÑO 2025</a:t>
                      </a:r>
                      <a:endParaRPr lang="es-419" sz="2400" b="1" i="0" dirty="0">
                        <a:latin typeface="Arial" panose="020B0604020202020204" pitchFamily="34" charset="0"/>
                        <a:cs typeface="Arial" panose="020B0604020202020204" pitchFamily="34" charset="0"/>
                      </a:endParaRPr>
                    </a:p>
                  </a:txBody>
                  <a:tcPr anchor="ctr"/>
                </a:tc>
                <a:tc hMerge="1">
                  <a:txBody>
                    <a:bodyPr/>
                    <a:lstStyle/>
                    <a:p>
                      <a:endParaRPr lang="es-419" sz="2000" i="1" dirty="0"/>
                    </a:p>
                  </a:txBody>
                  <a:tcP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lang="es-419"/>
                    </a:p>
                  </a:txBody>
                  <a:tcPr/>
                </a:tc>
                <a:tc hMerge="1">
                  <a:txBody>
                    <a:bodyPr/>
                    <a:lstStyle/>
                    <a:p>
                      <a:pPr algn="r"/>
                      <a:endParaRPr lang="es-419" sz="2000" b="1" i="0"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lang="es-419"/>
                    </a:p>
                  </a:txBody>
                  <a:tcPr/>
                </a:tc>
                <a:tc hMerge="1">
                  <a:txBody>
                    <a:bodyPr/>
                    <a:lstStyle/>
                    <a:p>
                      <a:endParaRPr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598224232"/>
                  </a:ext>
                </a:extLst>
              </a:tr>
              <a:tr h="370840">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Clasificación de clientes por tiempo de permanencia</a:t>
                      </a:r>
                    </a:p>
                    <a:p>
                      <a:endParaRPr lang="es-419" sz="2400" i="1" dirty="0">
                        <a:latin typeface="Arial" panose="020B0604020202020204" pitchFamily="34" charset="0"/>
                        <a:cs typeface="Arial" panose="020B0604020202020204" pitchFamily="34" charset="0"/>
                      </a:endParaRPr>
                    </a:p>
                  </a:txBody>
                  <a:tcPr anchor="ctr"/>
                </a:tc>
                <a:tc gridSpan="4">
                  <a:txBody>
                    <a:bodyPr/>
                    <a:lstStyle/>
                    <a:p>
                      <a:r>
                        <a:rPr lang="es-419" sz="2400" dirty="0">
                          <a:latin typeface="Arial" panose="020B0604020202020204" pitchFamily="34" charset="0"/>
                          <a:cs typeface="Arial" panose="020B0604020202020204" pitchFamily="34" charset="0"/>
                        </a:rPr>
                        <a:t>Menos de 1 año</a:t>
                      </a:r>
                      <a:endParaRPr lang="es-419" sz="24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pPr algn="r"/>
                      <a:endParaRPr lang="es-419" sz="24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lang="es-419"/>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r"/>
                      <a:r>
                        <a:rPr lang="es-419" sz="2400" i="1" dirty="0">
                          <a:latin typeface="Arial" panose="020B0604020202020204" pitchFamily="34" charset="0"/>
                          <a:cs typeface="Arial" panose="020B0604020202020204" pitchFamily="34" charset="0"/>
                        </a:rPr>
                        <a:t>123</a:t>
                      </a:r>
                    </a:p>
                  </a:txBody>
                  <a:tcPr anchor="ctr">
                    <a:noFill/>
                  </a:tcPr>
                </a:tc>
                <a:extLst>
                  <a:ext uri="{0D108BD9-81ED-4DB2-BD59-A6C34878D82A}">
                    <a16:rowId xmlns:a16="http://schemas.microsoft.com/office/drawing/2014/main" val="527578771"/>
                  </a:ext>
                </a:extLst>
              </a:tr>
              <a:tr h="447040">
                <a:tc vMerge="1">
                  <a:txBody>
                    <a:bodyPr/>
                    <a:lstStyle/>
                    <a:p>
                      <a:endParaRPr lang="es-419"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dirty="0">
                          <a:latin typeface="Arial" panose="020B0604020202020204" pitchFamily="34" charset="0"/>
                          <a:cs typeface="Arial" panose="020B0604020202020204" pitchFamily="34" charset="0"/>
                        </a:rPr>
                        <a:t>De más de 1 año a 3 años</a:t>
                      </a:r>
                      <a:endParaRPr lang="es-419" sz="2400" i="1" dirty="0">
                        <a:latin typeface="Arial" panose="020B0604020202020204" pitchFamily="34" charset="0"/>
                        <a:cs typeface="Arial" panose="020B0604020202020204" pitchFamily="34" charset="0"/>
                      </a:endParaRPr>
                    </a:p>
                  </a:txBody>
                  <a:tcPr anchor="ctr"/>
                </a:tc>
                <a:tc hMerge="1">
                  <a:txBody>
                    <a:bodyPr/>
                    <a:lstStyle/>
                    <a:p>
                      <a:endParaRPr lang="es-419"/>
                    </a:p>
                  </a:txBody>
                  <a:tcPr/>
                </a:tc>
                <a:tc hMerge="1">
                  <a:txBody>
                    <a:bodyPr/>
                    <a:lstStyle/>
                    <a:p>
                      <a:pPr algn="r"/>
                      <a:endParaRPr lang="es-419" sz="12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r"/>
                      <a:r>
                        <a:rPr lang="es-419" sz="2400" dirty="0">
                          <a:latin typeface="Arial" panose="020B0604020202020204" pitchFamily="34" charset="0"/>
                          <a:cs typeface="Arial" panose="020B0604020202020204" pitchFamily="34" charset="0"/>
                        </a:rPr>
                        <a:t>327</a:t>
                      </a:r>
                    </a:p>
                  </a:txBody>
                  <a:tcPr anchor="ctr">
                    <a:noFill/>
                  </a:tcPr>
                </a:tc>
                <a:extLst>
                  <a:ext uri="{0D108BD9-81ED-4DB2-BD59-A6C34878D82A}">
                    <a16:rowId xmlns:a16="http://schemas.microsoft.com/office/drawing/2014/main" val="1182712849"/>
                  </a:ext>
                </a:extLst>
              </a:tr>
              <a:tr h="411480">
                <a:tc vMerge="1">
                  <a:txBody>
                    <a:bodyPr/>
                    <a:lstStyle/>
                    <a:p>
                      <a:endParaRPr lang="es-419"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gridSpan="4">
                  <a:txBody>
                    <a:bodyPr/>
                    <a:lstStyle/>
                    <a:p>
                      <a:r>
                        <a:rPr lang="es-419" sz="2400" dirty="0">
                          <a:latin typeface="Arial" panose="020B0604020202020204" pitchFamily="34" charset="0"/>
                          <a:cs typeface="Arial" panose="020B0604020202020204" pitchFamily="34" charset="0"/>
                        </a:rPr>
                        <a:t>De más de 3 años a 5 años</a:t>
                      </a:r>
                      <a:endParaRPr lang="es-419" sz="24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pPr algn="r"/>
                      <a:endParaRPr lang="es-419" sz="21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r"/>
                      <a:r>
                        <a:rPr lang="es-419" sz="2400" dirty="0">
                          <a:latin typeface="Arial" panose="020B0604020202020204" pitchFamily="34" charset="0"/>
                          <a:cs typeface="Arial" panose="020B0604020202020204" pitchFamily="34" charset="0"/>
                        </a:rPr>
                        <a:t>901</a:t>
                      </a:r>
                    </a:p>
                  </a:txBody>
                  <a:tcPr anchor="ctr">
                    <a:noFill/>
                  </a:tcPr>
                </a:tc>
                <a:extLst>
                  <a:ext uri="{0D108BD9-81ED-4DB2-BD59-A6C34878D82A}">
                    <a16:rowId xmlns:a16="http://schemas.microsoft.com/office/drawing/2014/main" val="182561776"/>
                  </a:ext>
                </a:extLst>
              </a:tr>
              <a:tr h="391160">
                <a:tc vMerge="1">
                  <a:txBody>
                    <a:bodyPr/>
                    <a:lstStyle/>
                    <a:p>
                      <a:endParaRPr lang="es-419"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gridSpan="4">
                  <a:txBody>
                    <a:bodyPr/>
                    <a:lstStyle/>
                    <a:p>
                      <a:r>
                        <a:rPr lang="es-419" sz="2400" dirty="0">
                          <a:latin typeface="Arial" panose="020B0604020202020204" pitchFamily="34" charset="0"/>
                          <a:cs typeface="Arial" panose="020B0604020202020204" pitchFamily="34" charset="0"/>
                        </a:rPr>
                        <a:t>Más de 5 años</a:t>
                      </a:r>
                      <a:endParaRPr lang="es-419" sz="24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pPr algn="r"/>
                      <a:endParaRPr lang="es-419" sz="21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r"/>
                      <a:r>
                        <a:rPr lang="es-419" sz="2400" dirty="0">
                          <a:solidFill>
                            <a:schemeClr val="tx1"/>
                          </a:solidFill>
                          <a:latin typeface="Arial" panose="020B0604020202020204" pitchFamily="34" charset="0"/>
                          <a:cs typeface="Arial" panose="020B0604020202020204" pitchFamily="34" charset="0"/>
                        </a:rPr>
                        <a:t>5.583</a:t>
                      </a:r>
                    </a:p>
                  </a:txBody>
                  <a:tcPr anchor="ctr">
                    <a:noFill/>
                  </a:tcPr>
                </a:tc>
                <a:extLst>
                  <a:ext uri="{0D108BD9-81ED-4DB2-BD59-A6C34878D82A}">
                    <a16:rowId xmlns:a16="http://schemas.microsoft.com/office/drawing/2014/main" val="3612366818"/>
                  </a:ext>
                </a:extLst>
              </a:tr>
              <a:tr h="426720">
                <a:tc gridSpan="3">
                  <a:txBody>
                    <a:bodyPr/>
                    <a:lstStyle/>
                    <a:p>
                      <a:r>
                        <a:rPr lang="es-419" sz="2400" dirty="0">
                          <a:latin typeface="Arial" panose="020B0604020202020204" pitchFamily="34" charset="0"/>
                          <a:cs typeface="Arial" panose="020B0604020202020204" pitchFamily="34" charset="0"/>
                        </a:rPr>
                        <a:t>Número de nuevos clientes </a:t>
                      </a:r>
                      <a:endParaRPr lang="es-419" sz="2400" i="1" dirty="0">
                        <a:latin typeface="Arial" panose="020B0604020202020204" pitchFamily="34" charset="0"/>
                        <a:cs typeface="Arial" panose="020B0604020202020204" pitchFamily="34" charset="0"/>
                      </a:endParaRPr>
                    </a:p>
                  </a:txBody>
                  <a:tcPr anchor="ctr"/>
                </a:tc>
                <a:tc hMerge="1">
                  <a:txBody>
                    <a:bodyPr/>
                    <a:lstStyle/>
                    <a:p>
                      <a:endParaRPr lang="es-419" sz="2100" i="1" dirty="0"/>
                    </a:p>
                  </a:txBody>
                  <a:tcP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endParaRPr lang="es-419" sz="24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gridSpan="3">
                  <a:txBody>
                    <a:bodyPr/>
                    <a:lstStyle/>
                    <a:p>
                      <a:pPr algn="r"/>
                      <a:r>
                        <a:rPr lang="es-419" sz="2400" i="1" dirty="0">
                          <a:latin typeface="Arial" panose="020B0604020202020204" pitchFamily="34" charset="0"/>
                          <a:cs typeface="Arial" panose="020B0604020202020204" pitchFamily="34" charset="0"/>
                        </a:rPr>
                        <a:t>123</a:t>
                      </a:r>
                    </a:p>
                  </a:txBody>
                  <a:tcPr anchor="ctr"/>
                </a:tc>
                <a:tc hMerge="1">
                  <a:txBody>
                    <a:bodyPr/>
                    <a:lstStyle/>
                    <a:p>
                      <a:endParaRPr/>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hMerge="1">
                  <a:txBody>
                    <a:bodyPr/>
                    <a:lstStyle/>
                    <a:p>
                      <a:pPr algn="r"/>
                      <a:endParaRPr lang="es-419" sz="2400" dirty="0"/>
                    </a:p>
                  </a:txBody>
                  <a:tcPr anchor="ctr">
                    <a:noFill/>
                  </a:tcPr>
                </a:tc>
                <a:extLst>
                  <a:ext uri="{0D108BD9-81ED-4DB2-BD59-A6C34878D82A}">
                    <a16:rowId xmlns:a16="http://schemas.microsoft.com/office/drawing/2014/main" val="2806936429"/>
                  </a:ext>
                </a:extLst>
              </a:tr>
              <a:tr h="426720">
                <a:tc gridSpan="3">
                  <a:txBody>
                    <a:bodyPr/>
                    <a:lstStyle/>
                    <a:p>
                      <a:r>
                        <a:rPr lang="es-419" sz="2400" dirty="0">
                          <a:latin typeface="Arial" panose="020B0604020202020204" pitchFamily="34" charset="0"/>
                          <a:cs typeface="Arial" panose="020B0604020202020204" pitchFamily="34" charset="0"/>
                        </a:rPr>
                        <a:t>Número de clientes que se retiraron </a:t>
                      </a:r>
                      <a:endParaRPr lang="es-419" sz="2400" i="1" dirty="0">
                        <a:latin typeface="Arial" panose="020B0604020202020204" pitchFamily="34" charset="0"/>
                        <a:cs typeface="Arial" panose="020B0604020202020204" pitchFamily="34" charset="0"/>
                      </a:endParaRPr>
                    </a:p>
                  </a:txBody>
                  <a:tcPr anchor="ctr"/>
                </a:tc>
                <a:tc hMerge="1">
                  <a:txBody>
                    <a:bodyPr/>
                    <a:lstStyle/>
                    <a:p>
                      <a:endParaRPr lang="es-419"/>
                    </a:p>
                  </a:txBody>
                  <a:tcPr/>
                </a:tc>
                <a:tc hMerge="1">
                  <a:txBody>
                    <a:bodyPr/>
                    <a:lstStyle/>
                    <a:p>
                      <a:endParaRPr lang="es-419" sz="2400" i="1" dirty="0"/>
                    </a:p>
                  </a:txBody>
                  <a:tcPr anchor="ct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tcPr>
                </a:tc>
                <a:tc gridSpan="3">
                  <a:txBody>
                    <a:bodyPr/>
                    <a:lstStyle/>
                    <a:p>
                      <a:pPr algn="r"/>
                      <a:r>
                        <a:rPr lang="es-419" sz="2400" i="1" dirty="0">
                          <a:latin typeface="Arial" panose="020B0604020202020204" pitchFamily="34" charset="0"/>
                          <a:cs typeface="Arial" panose="020B0604020202020204" pitchFamily="34" charset="0"/>
                        </a:rPr>
                        <a:t>56</a:t>
                      </a:r>
                    </a:p>
                  </a:txBody>
                  <a:tcPr anchor="ctr"/>
                </a:tc>
                <a:tc hMerge="1">
                  <a:txBody>
                    <a:bodyPr/>
                    <a:lstStyle/>
                    <a:p>
                      <a:endParaRPr lang="es-419"/>
                    </a:p>
                  </a:txBody>
                  <a:tcPr/>
                </a:tc>
                <a:tc hMerge="1">
                  <a:txBody>
                    <a:bodyPr/>
                    <a:lstStyle/>
                    <a:p>
                      <a:pPr algn="r"/>
                      <a:endParaRPr lang="es-419" sz="2400" i="1" dirty="0"/>
                    </a:p>
                  </a:txBody>
                  <a:tcPr anchor="ctr">
                    <a:noFill/>
                  </a:tcPr>
                </a:tc>
                <a:extLst>
                  <a:ext uri="{0D108BD9-81ED-4DB2-BD59-A6C34878D82A}">
                    <a16:rowId xmlns:a16="http://schemas.microsoft.com/office/drawing/2014/main" val="2495967040"/>
                  </a:ext>
                </a:extLst>
              </a:tr>
            </a:tbl>
          </a:graphicData>
        </a:graphic>
      </p:graphicFrame>
    </p:spTree>
    <p:extLst>
      <p:ext uri="{BB962C8B-B14F-4D97-AF65-F5344CB8AC3E}">
        <p14:creationId xmlns:p14="http://schemas.microsoft.com/office/powerpoint/2010/main" val="8375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 Rectángulo&#10;&#10;El contenido generado por IA puede ser incorrecto.">
            <a:extLst>
              <a:ext uri="{FF2B5EF4-FFF2-40B4-BE49-F238E27FC236}">
                <a16:creationId xmlns:a16="http://schemas.microsoft.com/office/drawing/2014/main" id="{55E39714-BB56-36A7-C656-F53493515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772"/>
            <a:ext cx="12192000" cy="6858000"/>
          </a:xfrm>
          <a:prstGeom prst="rect">
            <a:avLst/>
          </a:prstGeom>
        </p:spPr>
      </p:pic>
      <p:sp>
        <p:nvSpPr>
          <p:cNvPr id="2" name="CuadroTexto 1">
            <a:extLst>
              <a:ext uri="{FF2B5EF4-FFF2-40B4-BE49-F238E27FC236}">
                <a16:creationId xmlns:a16="http://schemas.microsoft.com/office/drawing/2014/main" id="{5DFBCAB2-1DD2-7843-4BC9-451801EAAFA9}"/>
              </a:ext>
            </a:extLst>
          </p:cNvPr>
          <p:cNvSpPr txBox="1"/>
          <p:nvPr/>
        </p:nvSpPr>
        <p:spPr>
          <a:xfrm>
            <a:off x="2591573" y="401385"/>
            <a:ext cx="7711071"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pPr algn="ctr"/>
            <a:r>
              <a:rPr lang="es-419" sz="3200" b="1" i="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rPr>
              <a:t>6. </a:t>
            </a:r>
            <a:r>
              <a:rPr lang="es-419" sz="3200" b="1" i="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Indicadores de Buen Gobierno</a:t>
            </a:r>
          </a:p>
        </p:txBody>
      </p:sp>
      <p:sp>
        <p:nvSpPr>
          <p:cNvPr id="3" name="CuadroTexto 2">
            <a:extLst>
              <a:ext uri="{FF2B5EF4-FFF2-40B4-BE49-F238E27FC236}">
                <a16:creationId xmlns:a16="http://schemas.microsoft.com/office/drawing/2014/main" id="{B6C2B3BA-95C0-1979-C223-C94EFC3B8AA5}"/>
              </a:ext>
            </a:extLst>
          </p:cNvPr>
          <p:cNvSpPr txBox="1"/>
          <p:nvPr/>
        </p:nvSpPr>
        <p:spPr>
          <a:xfrm>
            <a:off x="576273" y="814019"/>
            <a:ext cx="5040756" cy="584775"/>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a:spAutoFit/>
          </a:bodyPr>
          <a:lstStyle/>
          <a:p>
            <a:r>
              <a:rPr lang="es-419" sz="3200" b="1" i="1" dirty="0">
                <a:solidFill>
                  <a:schemeClr val="accent5">
                    <a:lumMod val="75000"/>
                  </a:schemeClr>
                </a:solidFill>
                <a:latin typeface="Arial" panose="020B0604020202020204" pitchFamily="34" charset="0"/>
                <a:cs typeface="Arial" panose="020B0604020202020204" pitchFamily="34" charset="0"/>
              </a:rPr>
              <a:t>c. Socios y Clientes</a:t>
            </a:r>
          </a:p>
        </p:txBody>
      </p:sp>
      <p:graphicFrame>
        <p:nvGraphicFramePr>
          <p:cNvPr id="6" name="Tabla 5">
            <a:extLst>
              <a:ext uri="{FF2B5EF4-FFF2-40B4-BE49-F238E27FC236}">
                <a16:creationId xmlns:a16="http://schemas.microsoft.com/office/drawing/2014/main" id="{8A7A9E54-198F-600D-6D7E-14EED57D3BF4}"/>
              </a:ext>
            </a:extLst>
          </p:cNvPr>
          <p:cNvGraphicFramePr>
            <a:graphicFrameLocks noGrp="1"/>
          </p:cNvGraphicFramePr>
          <p:nvPr>
            <p:extLst>
              <p:ext uri="{D42A27DB-BD31-4B8C-83A1-F6EECF244321}">
                <p14:modId xmlns:p14="http://schemas.microsoft.com/office/powerpoint/2010/main" val="439930111"/>
              </p:ext>
            </p:extLst>
          </p:nvPr>
        </p:nvGraphicFramePr>
        <p:xfrm>
          <a:off x="516737" y="1765476"/>
          <a:ext cx="11158526" cy="4361934"/>
        </p:xfrm>
        <a:graphic>
          <a:graphicData uri="http://schemas.openxmlformats.org/drawingml/2006/table">
            <a:tbl>
              <a:tblPr firstRow="1" bandRow="1">
                <a:tableStyleId>{5940675A-B579-460E-94D1-54222C63F5DA}</a:tableStyleId>
              </a:tblPr>
              <a:tblGrid>
                <a:gridCol w="3864679">
                  <a:extLst>
                    <a:ext uri="{9D8B030D-6E8A-4147-A177-3AD203B41FA5}">
                      <a16:colId xmlns:a16="http://schemas.microsoft.com/office/drawing/2014/main" val="370141080"/>
                    </a:ext>
                  </a:extLst>
                </a:gridCol>
                <a:gridCol w="3032598">
                  <a:extLst>
                    <a:ext uri="{9D8B030D-6E8A-4147-A177-3AD203B41FA5}">
                      <a16:colId xmlns:a16="http://schemas.microsoft.com/office/drawing/2014/main" val="1164308287"/>
                    </a:ext>
                  </a:extLst>
                </a:gridCol>
                <a:gridCol w="1310185">
                  <a:extLst>
                    <a:ext uri="{9D8B030D-6E8A-4147-A177-3AD203B41FA5}">
                      <a16:colId xmlns:a16="http://schemas.microsoft.com/office/drawing/2014/main" val="1715989548"/>
                    </a:ext>
                  </a:extLst>
                </a:gridCol>
                <a:gridCol w="890930">
                  <a:extLst>
                    <a:ext uri="{9D8B030D-6E8A-4147-A177-3AD203B41FA5}">
                      <a16:colId xmlns:a16="http://schemas.microsoft.com/office/drawing/2014/main" val="647150868"/>
                    </a:ext>
                  </a:extLst>
                </a:gridCol>
                <a:gridCol w="505998">
                  <a:extLst>
                    <a:ext uri="{9D8B030D-6E8A-4147-A177-3AD203B41FA5}">
                      <a16:colId xmlns:a16="http://schemas.microsoft.com/office/drawing/2014/main" val="2963001803"/>
                    </a:ext>
                  </a:extLst>
                </a:gridCol>
                <a:gridCol w="1554136">
                  <a:extLst>
                    <a:ext uri="{9D8B030D-6E8A-4147-A177-3AD203B41FA5}">
                      <a16:colId xmlns:a16="http://schemas.microsoft.com/office/drawing/2014/main" val="2500053411"/>
                    </a:ext>
                  </a:extLst>
                </a:gridCol>
              </a:tblGrid>
              <a:tr h="399534">
                <a:tc gridSpan="2">
                  <a:txBody>
                    <a:bodyPr/>
                    <a:lstStyle/>
                    <a:p>
                      <a:r>
                        <a:rPr lang="es-419" sz="2000" b="1" dirty="0">
                          <a:solidFill>
                            <a:schemeClr val="tx1"/>
                          </a:solidFill>
                          <a:latin typeface="Arial" panose="020B0604020202020204" pitchFamily="34" charset="0"/>
                          <a:cs typeface="Arial" panose="020B0604020202020204" pitchFamily="34" charset="0"/>
                        </a:rPr>
                        <a:t>Socios-clientes/años</a:t>
                      </a:r>
                    </a:p>
                  </a:txBody>
                  <a:tcPr/>
                </a:tc>
                <a:tc hMerge="1">
                  <a:txBody>
                    <a:bodyPr/>
                    <a:lstStyle/>
                    <a:p>
                      <a:endParaRPr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pPr algn="ctr"/>
                      <a:r>
                        <a:rPr lang="es-419" sz="2000" b="1" dirty="0">
                          <a:solidFill>
                            <a:schemeClr val="tx1"/>
                          </a:solidFill>
                          <a:latin typeface="Arial" panose="020B0604020202020204" pitchFamily="34" charset="0"/>
                          <a:cs typeface="Arial" panose="020B0604020202020204" pitchFamily="34" charset="0"/>
                        </a:rPr>
                        <a:t>2023</a:t>
                      </a:r>
                    </a:p>
                  </a:txBody>
                  <a:tcPr anchor="ctr"/>
                </a:tc>
                <a:tc gridSpan="2">
                  <a:txBody>
                    <a:bodyPr/>
                    <a:lstStyle/>
                    <a:p>
                      <a:pPr algn="ctr"/>
                      <a:r>
                        <a:rPr lang="es-419" sz="2000" b="1" dirty="0">
                          <a:solidFill>
                            <a:schemeClr val="tx1"/>
                          </a:solidFill>
                          <a:latin typeface="Arial" panose="020B0604020202020204" pitchFamily="34" charset="0"/>
                          <a:cs typeface="Arial" panose="020B0604020202020204" pitchFamily="34" charset="0"/>
                        </a:rPr>
                        <a:t>2024</a:t>
                      </a:r>
                      <a:endParaRPr lang="es-419" sz="2000" b="1" dirty="0">
                        <a:latin typeface="Arial" panose="020B0604020202020204" pitchFamily="34" charset="0"/>
                        <a:cs typeface="Arial" panose="020B0604020202020204" pitchFamily="34" charset="0"/>
                      </a:endParaRPr>
                    </a:p>
                  </a:txBody>
                  <a:tcPr anchor="ctr"/>
                </a:tc>
                <a:tc hMerge="1">
                  <a:txBody>
                    <a:bodyPr/>
                    <a:lstStyle/>
                    <a:p>
                      <a:pPr algn="ctr"/>
                      <a:endParaRPr lang="es-419" dirty="0"/>
                    </a:p>
                  </a:txBody>
                  <a:tcPr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pPr algn="ctr"/>
                      <a:r>
                        <a:rPr lang="es-419" sz="2000" b="1" dirty="0">
                          <a:solidFill>
                            <a:schemeClr val="tx1"/>
                          </a:solidFill>
                          <a:latin typeface="Arial" panose="020B0604020202020204" pitchFamily="34" charset="0"/>
                          <a:cs typeface="Arial" panose="020B0604020202020204" pitchFamily="34" charset="0"/>
                        </a:rPr>
                        <a:t>2025</a:t>
                      </a:r>
                      <a:endParaRPr lang="es-419" sz="20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497033001"/>
                  </a:ext>
                </a:extLst>
              </a:tr>
              <a:tr h="37084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Número de socios/clientes  en los últimos tres años </a:t>
                      </a:r>
                    </a:p>
                  </a:txBody>
                  <a:tcPr anchor="ctr"/>
                </a:tc>
                <a:tc>
                  <a:txBody>
                    <a:bodyPr/>
                    <a:lstStyle/>
                    <a:p>
                      <a:r>
                        <a:rPr lang="es-419" sz="2000" dirty="0">
                          <a:solidFill>
                            <a:schemeClr val="tx1"/>
                          </a:solidFill>
                          <a:latin typeface="Arial" panose="020B0604020202020204" pitchFamily="34" charset="0"/>
                          <a:cs typeface="Arial" panose="020B0604020202020204" pitchFamily="34" charset="0"/>
                        </a:rPr>
                        <a:t>Personas naturales</a:t>
                      </a:r>
                    </a:p>
                  </a:txBody>
                  <a:tcPr/>
                </a:tc>
                <a:tc>
                  <a:txBody>
                    <a:bodyPr/>
                    <a:lstStyle/>
                    <a:p>
                      <a:pPr algn="ctr"/>
                      <a:r>
                        <a:rPr lang="es-419" sz="2000" dirty="0">
                          <a:solidFill>
                            <a:schemeClr val="tx1"/>
                          </a:solidFill>
                          <a:latin typeface="Arial" panose="020B0604020202020204" pitchFamily="34" charset="0"/>
                          <a:cs typeface="Arial" panose="020B0604020202020204" pitchFamily="34" charset="0"/>
                        </a:rPr>
                        <a:t>19.954</a:t>
                      </a:r>
                    </a:p>
                  </a:txBody>
                  <a:tcPr anchor="ctr"/>
                </a:tc>
                <a:tc gridSpan="2">
                  <a:txBody>
                    <a:bodyPr/>
                    <a:lstStyle/>
                    <a:p>
                      <a:pPr algn="ctr"/>
                      <a:r>
                        <a:rPr lang="es-419" sz="2000" i="1" dirty="0">
                          <a:solidFill>
                            <a:schemeClr val="tx1"/>
                          </a:solidFill>
                          <a:latin typeface="Arial" panose="020B0604020202020204" pitchFamily="34" charset="0"/>
                          <a:cs typeface="Arial" panose="020B0604020202020204" pitchFamily="34" charset="0"/>
                        </a:rPr>
                        <a:t>21.736</a:t>
                      </a:r>
                    </a:p>
                  </a:txBody>
                  <a:tcPr anchor="ctr"/>
                </a:tc>
                <a:tc hMerge="1">
                  <a:txBody>
                    <a:bodyPr/>
                    <a:lstStyle/>
                    <a:p>
                      <a:pPr algn="ctr"/>
                      <a:endParaRPr lang="es-419"/>
                    </a:p>
                  </a:txBody>
                  <a:tcPr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pPr algn="ctr"/>
                      <a:r>
                        <a:rPr lang="es-419" sz="2000" i="1" dirty="0">
                          <a:solidFill>
                            <a:schemeClr val="tx1"/>
                          </a:solidFill>
                          <a:latin typeface="Arial" panose="020B0604020202020204" pitchFamily="34" charset="0"/>
                          <a:cs typeface="Arial" panose="020B0604020202020204" pitchFamily="34" charset="0"/>
                        </a:rPr>
                        <a:t>22.270</a:t>
                      </a:r>
                    </a:p>
                  </a:txBody>
                  <a:tcPr anchor="ctr">
                    <a:noFill/>
                  </a:tcPr>
                </a:tc>
                <a:extLst>
                  <a:ext uri="{0D108BD9-81ED-4DB2-BD59-A6C34878D82A}">
                    <a16:rowId xmlns:a16="http://schemas.microsoft.com/office/drawing/2014/main" val="3169113140"/>
                  </a:ext>
                </a:extLst>
              </a:tr>
              <a:tr h="370840">
                <a:tc v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r>
                        <a:rPr lang="es-419" sz="2000" dirty="0">
                          <a:solidFill>
                            <a:schemeClr val="tx1"/>
                          </a:solidFill>
                          <a:latin typeface="Arial" panose="020B0604020202020204" pitchFamily="34" charset="0"/>
                          <a:cs typeface="Arial" panose="020B0604020202020204" pitchFamily="34" charset="0"/>
                        </a:rPr>
                        <a:t>Personas jurídicas </a:t>
                      </a:r>
                    </a:p>
                  </a:txBody>
                  <a:tcPr/>
                </a:tc>
                <a:tc>
                  <a:txBody>
                    <a:bodyPr/>
                    <a:lstStyle/>
                    <a:p>
                      <a:pPr algn="ctr"/>
                      <a:r>
                        <a:rPr lang="es-419" sz="2000" dirty="0">
                          <a:solidFill>
                            <a:schemeClr val="tx1"/>
                          </a:solidFill>
                          <a:latin typeface="Arial" panose="020B0604020202020204" pitchFamily="34" charset="0"/>
                          <a:cs typeface="Arial" panose="020B0604020202020204" pitchFamily="34" charset="0"/>
                        </a:rPr>
                        <a:t>482</a:t>
                      </a:r>
                    </a:p>
                  </a:txBody>
                  <a:tcPr anchor="ctr"/>
                </a:tc>
                <a:tc gridSpan="2">
                  <a:txBody>
                    <a:bodyPr/>
                    <a:lstStyle/>
                    <a:p>
                      <a:pPr algn="ctr"/>
                      <a:r>
                        <a:rPr lang="es-419" sz="2000" i="1" dirty="0">
                          <a:solidFill>
                            <a:schemeClr val="tx1"/>
                          </a:solidFill>
                          <a:latin typeface="Arial" panose="020B0604020202020204" pitchFamily="34" charset="0"/>
                          <a:cs typeface="Arial" panose="020B0604020202020204" pitchFamily="34" charset="0"/>
                        </a:rPr>
                        <a:t>483</a:t>
                      </a:r>
                    </a:p>
                  </a:txBody>
                  <a:tcPr anchor="ctr"/>
                </a:tc>
                <a:tc hMerge="1">
                  <a:txBody>
                    <a:bodyPr/>
                    <a:lstStyle/>
                    <a:p>
                      <a:pPr algn="ctr"/>
                      <a:endParaRPr lang="es-419" dirty="0"/>
                    </a:p>
                  </a:txBody>
                  <a:tcPr anchor="ct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a:txBody>
                    <a:bodyPr/>
                    <a:lstStyle/>
                    <a:p>
                      <a:pPr algn="ctr"/>
                      <a:r>
                        <a:rPr lang="es-419" sz="2000" i="1" dirty="0">
                          <a:solidFill>
                            <a:schemeClr val="tx1"/>
                          </a:solidFill>
                          <a:latin typeface="Arial" panose="020B0604020202020204" pitchFamily="34" charset="0"/>
                          <a:cs typeface="Arial" panose="020B0604020202020204" pitchFamily="34" charset="0"/>
                        </a:rPr>
                        <a:t>485</a:t>
                      </a:r>
                    </a:p>
                  </a:txBody>
                  <a:tcPr anchor="ctr">
                    <a:noFill/>
                  </a:tcPr>
                </a:tc>
                <a:extLst>
                  <a:ext uri="{0D108BD9-81ED-4DB2-BD59-A6C34878D82A}">
                    <a16:rowId xmlns:a16="http://schemas.microsoft.com/office/drawing/2014/main" val="1987965047"/>
                  </a:ext>
                </a:extLst>
              </a:tr>
              <a:tr h="0">
                <a:tc gridSpan="6">
                  <a:txBody>
                    <a:bodyPr/>
                    <a:lstStyle/>
                    <a:p>
                      <a:endParaRPr lang="es-419" sz="2000" dirty="0">
                        <a:solidFill>
                          <a:schemeClr val="tx1"/>
                        </a:solidFill>
                        <a:latin typeface="Arial" panose="020B0604020202020204" pitchFamily="34" charset="0"/>
                        <a:cs typeface="Arial" panose="020B0604020202020204" pitchFamily="34" charset="0"/>
                      </a:endParaRPr>
                    </a:p>
                  </a:txBody>
                  <a:tcPr/>
                </a:tc>
                <a:tc h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3652172872"/>
                  </a:ext>
                </a:extLst>
              </a:tr>
              <a:tr h="370840">
                <a:tc gridSpan="6">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419" sz="2000" b="1" dirty="0">
                          <a:solidFill>
                            <a:schemeClr val="tx1"/>
                          </a:solidFill>
                          <a:latin typeface="Arial" panose="020B0604020202020204" pitchFamily="34" charset="0"/>
                          <a:cs typeface="Arial" panose="020B0604020202020204" pitchFamily="34" charset="0"/>
                        </a:rPr>
                        <a:t>AÑO 2025</a:t>
                      </a:r>
                    </a:p>
                  </a:txBody>
                  <a:tcPr/>
                </a:tc>
                <a:tc h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endParaRPr lang="es-419"/>
                    </a:p>
                  </a:txBody>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3972610035"/>
                  </a:ext>
                </a:extLst>
              </a:tr>
              <a:tr h="370840">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Clasificación de los socios/clientes por tiempo de permanencia</a:t>
                      </a:r>
                    </a:p>
                  </a:txBody>
                  <a:tcPr anchor="ctr"/>
                </a:tc>
                <a:tc gridSpan="3">
                  <a:txBody>
                    <a:bodyPr/>
                    <a:lstStyle/>
                    <a:p>
                      <a:r>
                        <a:rPr lang="es-419" sz="2000" dirty="0">
                          <a:solidFill>
                            <a:schemeClr val="tx1"/>
                          </a:solidFill>
                          <a:latin typeface="Arial" panose="020B0604020202020204" pitchFamily="34" charset="0"/>
                          <a:cs typeface="Arial" panose="020B0604020202020204" pitchFamily="34" charset="0"/>
                        </a:rPr>
                        <a:t>Menos de 1 año</a:t>
                      </a:r>
                    </a:p>
                  </a:txBody>
                  <a:tcPr/>
                </a:tc>
                <a:tc hMerge="1">
                  <a:txBody>
                    <a:bodyPr/>
                    <a:lstStyle/>
                    <a:p>
                      <a:endParaRPr lang="es-419"/>
                    </a:p>
                  </a:txBody>
                  <a:tcPr/>
                </a:tc>
                <a:tc hMerge="1">
                  <a:txBody>
                    <a:bodyPr/>
                    <a:lstStyle/>
                    <a:p>
                      <a:endParaRPr lang="es-419"/>
                    </a:p>
                  </a:txBody>
                  <a:tcPr/>
                </a:tc>
                <a:tc gridSpan="2">
                  <a:txBody>
                    <a:bodyPr/>
                    <a:lstStyle/>
                    <a:p>
                      <a:pPr algn="r"/>
                      <a:r>
                        <a:rPr lang="es-419" sz="2000" dirty="0">
                          <a:latin typeface="Arial" panose="020B0604020202020204" pitchFamily="34" charset="0"/>
                          <a:cs typeface="Arial" panose="020B0604020202020204" pitchFamily="34" charset="0"/>
                        </a:rPr>
                        <a:t>994</a:t>
                      </a:r>
                    </a:p>
                  </a:txBody>
                  <a:tcPr>
                    <a:noFill/>
                  </a:tcPr>
                </a:tc>
                <a:tc hMerge="1">
                  <a:txBody>
                    <a:bodyPr/>
                    <a:lstStyle/>
                    <a:p>
                      <a:endParaRPr lang="es-419" sz="24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1177468294"/>
                  </a:ext>
                </a:extLst>
              </a:tr>
              <a:tr h="370840">
                <a:tc v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De más de 1 año a 3 años</a:t>
                      </a:r>
                      <a:endParaRPr lang="es-419" sz="20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endParaRPr lang="es-419"/>
                    </a:p>
                  </a:txBody>
                  <a:tcPr/>
                </a:tc>
                <a:tc gridSpan="2">
                  <a:txBody>
                    <a:bodyPr/>
                    <a:lstStyle/>
                    <a:p>
                      <a:pPr algn="r"/>
                      <a:r>
                        <a:rPr lang="es-419" sz="2000" dirty="0">
                          <a:latin typeface="Arial" panose="020B0604020202020204" pitchFamily="34" charset="0"/>
                          <a:cs typeface="Arial" panose="020B0604020202020204" pitchFamily="34" charset="0"/>
                        </a:rPr>
                        <a:t>2.976</a:t>
                      </a:r>
                    </a:p>
                  </a:txBody>
                  <a:tcP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1509394517"/>
                  </a:ext>
                </a:extLst>
              </a:tr>
              <a:tr h="370840">
                <a:tc v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3">
                  <a:txBody>
                    <a:bodyPr/>
                    <a:lstStyle/>
                    <a:p>
                      <a:r>
                        <a:rPr lang="es-419" sz="2000" dirty="0">
                          <a:latin typeface="Arial" panose="020B0604020202020204" pitchFamily="34" charset="0"/>
                          <a:cs typeface="Arial" panose="020B0604020202020204" pitchFamily="34" charset="0"/>
                        </a:rPr>
                        <a:t>De más de 3 años a 5 años </a:t>
                      </a:r>
                      <a:endParaRPr lang="es-419" sz="20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endParaRPr lang="es-419"/>
                    </a:p>
                  </a:txBody>
                  <a:tcPr/>
                </a:tc>
                <a:tc gridSpan="2">
                  <a:txBody>
                    <a:bodyPr/>
                    <a:lstStyle/>
                    <a:p>
                      <a:pPr algn="r"/>
                      <a:r>
                        <a:rPr lang="es-419" sz="2000" dirty="0">
                          <a:latin typeface="Arial" panose="020B0604020202020204" pitchFamily="34" charset="0"/>
                          <a:cs typeface="Arial" panose="020B0604020202020204" pitchFamily="34" charset="0"/>
                        </a:rPr>
                        <a:t>5.251</a:t>
                      </a:r>
                    </a:p>
                  </a:txBody>
                  <a:tcPr>
                    <a:noFill/>
                  </a:tcPr>
                </a:tc>
                <a:tc hMerge="1">
                  <a:txBody>
                    <a:bodyPr/>
                    <a:lstStyle/>
                    <a:p>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4290137345"/>
                  </a:ext>
                </a:extLst>
              </a:tr>
              <a:tr h="370840">
                <a:tc v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Más de 5 años</a:t>
                      </a:r>
                      <a:endParaRPr lang="es-419" sz="2000" i="1" dirty="0">
                        <a:latin typeface="Arial" panose="020B0604020202020204" pitchFamily="34" charset="0"/>
                        <a:cs typeface="Arial" panose="020B0604020202020204" pitchFamily="34" charset="0"/>
                      </a:endParaRPr>
                    </a:p>
                  </a:txBody>
                  <a:tcPr/>
                </a:tc>
                <a:tc hMerge="1">
                  <a:txBody>
                    <a:bodyPr/>
                    <a:lstStyle/>
                    <a:p>
                      <a:endParaRPr lang="es-419"/>
                    </a:p>
                  </a:txBody>
                  <a:tcPr/>
                </a:tc>
                <a:tc hMerge="1">
                  <a:txBody>
                    <a:bodyPr/>
                    <a:lstStyle/>
                    <a:p>
                      <a:endParaRPr lang="es-419"/>
                    </a:p>
                  </a:txBody>
                  <a:tcPr/>
                </a:tc>
                <a:tc gridSpan="2">
                  <a:txBody>
                    <a:bodyPr/>
                    <a:lstStyle/>
                    <a:p>
                      <a:pPr algn="r"/>
                      <a:r>
                        <a:rPr lang="es-419" sz="2000" dirty="0">
                          <a:latin typeface="Arial" panose="020B0604020202020204" pitchFamily="34" charset="0"/>
                          <a:cs typeface="Arial" panose="020B0604020202020204" pitchFamily="34" charset="0"/>
                        </a:rPr>
                        <a:t>13.534</a:t>
                      </a:r>
                    </a:p>
                  </a:txBody>
                  <a:tcP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681491555"/>
                  </a:ext>
                </a:extLst>
              </a:tr>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Número de nuevos socios/clientes </a:t>
                      </a:r>
                      <a:endParaRPr lang="es-419" sz="2000" i="1" dirty="0">
                        <a:latin typeface="Arial" panose="020B0604020202020204" pitchFamily="34" charset="0"/>
                        <a:cs typeface="Arial" panose="020B0604020202020204" pitchFamily="34" charset="0"/>
                      </a:endParaRPr>
                    </a:p>
                  </a:txBody>
                  <a:tcPr/>
                </a:tc>
                <a:tc h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2">
                  <a:txBody>
                    <a:bodyPr/>
                    <a:lstStyle/>
                    <a:p>
                      <a:pPr algn="r"/>
                      <a:r>
                        <a:rPr lang="es-419" sz="2000" dirty="0">
                          <a:latin typeface="Arial" panose="020B0604020202020204" pitchFamily="34" charset="0"/>
                          <a:cs typeface="Arial" panose="020B0604020202020204" pitchFamily="34" charset="0"/>
                        </a:rPr>
                        <a:t>994</a:t>
                      </a:r>
                    </a:p>
                  </a:txBody>
                  <a:tcPr>
                    <a:noFill/>
                  </a:tcPr>
                </a:tc>
                <a:tc hMerge="1">
                  <a:txBody>
                    <a:bodyPr/>
                    <a:lstStyle/>
                    <a:p>
                      <a:pPr algn="r"/>
                      <a:endParaRPr lang="es-419" sz="24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3078949344"/>
                  </a:ext>
                </a:extLst>
              </a:tr>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dirty="0">
                          <a:latin typeface="Arial" panose="020B0604020202020204" pitchFamily="34" charset="0"/>
                          <a:cs typeface="Arial" panose="020B0604020202020204" pitchFamily="34" charset="0"/>
                        </a:rPr>
                        <a:t>Número de socios/clientes que se retiraron</a:t>
                      </a:r>
                      <a:endParaRPr lang="es-419" sz="2000" i="1" dirty="0">
                        <a:latin typeface="Arial" panose="020B0604020202020204" pitchFamily="34" charset="0"/>
                        <a:cs typeface="Arial" panose="020B0604020202020204" pitchFamily="34" charset="0"/>
                      </a:endParaRPr>
                    </a:p>
                  </a:txBody>
                  <a:tcPr/>
                </a:tc>
                <a:tc hMerge="1">
                  <a:txBody>
                    <a:bodyPr/>
                    <a:lstStyle/>
                    <a:p>
                      <a:endParaRPr lang="es-419" sz="20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419" sz="2400" i="1" dirty="0"/>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tc gridSpan="2">
                  <a:txBody>
                    <a:bodyPr/>
                    <a:lstStyle/>
                    <a:p>
                      <a:pPr algn="r"/>
                      <a:r>
                        <a:rPr lang="es-419" sz="2000" dirty="0">
                          <a:latin typeface="Arial" panose="020B0604020202020204" pitchFamily="34" charset="0"/>
                          <a:cs typeface="Arial" panose="020B0604020202020204" pitchFamily="34" charset="0"/>
                        </a:rPr>
                        <a:t>536</a:t>
                      </a:r>
                    </a:p>
                  </a:txBody>
                  <a:tcPr>
                    <a:noFill/>
                  </a:tcPr>
                </a:tc>
                <a:tc hMerge="1">
                  <a:txBody>
                    <a:bodyPr/>
                    <a:lstStyle/>
                    <a:p>
                      <a:pPr algn="r"/>
                      <a:endParaRPr lang="es-419" sz="2400" dirty="0">
                        <a:solidFill>
                          <a:schemeClr val="tx1"/>
                        </a:solidFill>
                      </a:endParaRPr>
                    </a:p>
                  </a:txBody>
                  <a:tcPr>
                    <a:gradFill>
                      <a:gsLst>
                        <a:gs pos="0">
                          <a:schemeClr val="accent5">
                            <a:lumMod val="75000"/>
                          </a:schemeClr>
                        </a:gs>
                        <a:gs pos="50000">
                          <a:schemeClr val="accent1">
                            <a:tint val="44500"/>
                            <a:satMod val="160000"/>
                          </a:schemeClr>
                        </a:gs>
                        <a:gs pos="100000">
                          <a:schemeClr val="accent1">
                            <a:tint val="23500"/>
                            <a:satMod val="160000"/>
                          </a:schemeClr>
                        </a:gs>
                      </a:gsLst>
                      <a:lin ang="0" scaled="1"/>
                    </a:gradFill>
                  </a:tcPr>
                </a:tc>
                <a:extLst>
                  <a:ext uri="{0D108BD9-81ED-4DB2-BD59-A6C34878D82A}">
                    <a16:rowId xmlns:a16="http://schemas.microsoft.com/office/drawing/2014/main" val="166947492"/>
                  </a:ext>
                </a:extLst>
              </a:tr>
            </a:tbl>
          </a:graphicData>
        </a:graphic>
      </p:graphicFrame>
    </p:spTree>
    <p:extLst>
      <p:ext uri="{BB962C8B-B14F-4D97-AF65-F5344CB8AC3E}">
        <p14:creationId xmlns:p14="http://schemas.microsoft.com/office/powerpoint/2010/main" val="208378576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804</TotalTime>
  <Words>1955</Words>
  <Application>Microsoft Office PowerPoint</Application>
  <PresentationFormat>Panorámica</PresentationFormat>
  <Paragraphs>276</Paragraphs>
  <Slides>21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Aptos</vt:lpstr>
      <vt:lpstr>Aptos Display</vt: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Estefania Pineda</dc:creator>
  <cp:lastModifiedBy>Estefania Pineda</cp:lastModifiedBy>
  <cp:revision>63</cp:revision>
  <dcterms:created xsi:type="dcterms:W3CDTF">2026-03-12T17:59:53Z</dcterms:created>
  <dcterms:modified xsi:type="dcterms:W3CDTF">2026-07-24T15:30:43Z</dcterms:modified>
</cp:coreProperties>
</file>